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263"/>
    <a:srgbClr val="607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0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microsoft.com/office/2007/relationships/hdphoto" Target="../media/hdphoto1.wdp"/><Relationship Id="rId1" Type="http://schemas.openxmlformats.org/officeDocument/2006/relationships/image" Target="../media/image1.png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microsoft.com/office/2007/relationships/hdphoto" Target="../media/hdphoto1.wdp"/><Relationship Id="rId1" Type="http://schemas.openxmlformats.org/officeDocument/2006/relationships/image" Target="../media/image1.png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A9965-0644-4378-ABC7-02900A4A35C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D563C42-B795-4C92-8CC5-82E4168DF273}">
      <dgm:prSet phldrT="[Текст]"/>
      <dgm:spPr/>
      <dgm:t>
        <a:bodyPr/>
        <a:lstStyle/>
        <a:p>
          <a:r>
            <a:rPr lang="ru-RU" i="1" dirty="0">
              <a:solidFill>
                <a:schemeClr val="tx1"/>
              </a:solidFill>
            </a:rPr>
            <a:t>беглость</a:t>
          </a:r>
          <a:endParaRPr lang="ru-RU" dirty="0">
            <a:solidFill>
              <a:schemeClr val="tx1"/>
            </a:solidFill>
          </a:endParaRPr>
        </a:p>
      </dgm:t>
    </dgm:pt>
    <dgm:pt modelId="{E71DE524-5BA1-4CF9-9C0D-DF182E4B10CA}" type="parTrans" cxnId="{043859E3-FCCC-4E88-8FA8-0D148F79C205}">
      <dgm:prSet/>
      <dgm:spPr/>
      <dgm:t>
        <a:bodyPr/>
        <a:lstStyle/>
        <a:p>
          <a:endParaRPr lang="ru-RU"/>
        </a:p>
      </dgm:t>
    </dgm:pt>
    <dgm:pt modelId="{A6D5BBD5-D09A-46D0-9C5F-5B497D416CAE}" type="sibTrans" cxnId="{043859E3-FCCC-4E88-8FA8-0D148F79C205}">
      <dgm:prSet/>
      <dgm:spPr/>
      <dgm:t>
        <a:bodyPr/>
        <a:lstStyle/>
        <a:p>
          <a:endParaRPr lang="ru-RU"/>
        </a:p>
      </dgm:t>
    </dgm:pt>
    <dgm:pt modelId="{414BD9AC-5107-405F-A1DD-125D338A3EA2}">
      <dgm:prSet phldrT="[Текст]"/>
      <dgm:spPr/>
      <dgm:t>
        <a:bodyPr/>
        <a:lstStyle/>
        <a:p>
          <a:r>
            <a:rPr lang="ru-RU" i="1" dirty="0">
              <a:solidFill>
                <a:schemeClr val="tx1"/>
              </a:solidFill>
            </a:rPr>
            <a:t> гибкость</a:t>
          </a:r>
          <a:endParaRPr lang="ru-RU" dirty="0">
            <a:solidFill>
              <a:schemeClr val="tx1"/>
            </a:solidFill>
          </a:endParaRPr>
        </a:p>
      </dgm:t>
    </dgm:pt>
    <dgm:pt modelId="{3CC45923-6E10-48B1-B377-456E9EE14EBB}" type="parTrans" cxnId="{41669321-8171-4136-A84A-0A43B969925F}">
      <dgm:prSet/>
      <dgm:spPr/>
      <dgm:t>
        <a:bodyPr/>
        <a:lstStyle/>
        <a:p>
          <a:endParaRPr lang="ru-RU"/>
        </a:p>
      </dgm:t>
    </dgm:pt>
    <dgm:pt modelId="{8D66AB17-A7D5-46A7-89AC-6AEBB68D7EC0}" type="sibTrans" cxnId="{41669321-8171-4136-A84A-0A43B969925F}">
      <dgm:prSet/>
      <dgm:spPr/>
      <dgm:t>
        <a:bodyPr/>
        <a:lstStyle/>
        <a:p>
          <a:endParaRPr lang="ru-RU"/>
        </a:p>
      </dgm:t>
    </dgm:pt>
    <dgm:pt modelId="{DA29FC48-A337-4D85-AD6E-583BAC922FAB}">
      <dgm:prSet phldrT="[Текст]"/>
      <dgm:spPr/>
      <dgm:t>
        <a:bodyPr/>
        <a:lstStyle/>
        <a:p>
          <a:r>
            <a:rPr lang="ru-RU" i="1" dirty="0"/>
            <a:t> </a:t>
          </a:r>
          <a:r>
            <a:rPr lang="ru-RU" i="1" dirty="0">
              <a:solidFill>
                <a:schemeClr val="tx1"/>
              </a:solidFill>
            </a:rPr>
            <a:t>оригинальность</a:t>
          </a:r>
          <a:endParaRPr lang="ru-RU" dirty="0">
            <a:solidFill>
              <a:schemeClr val="tx1"/>
            </a:solidFill>
          </a:endParaRPr>
        </a:p>
      </dgm:t>
    </dgm:pt>
    <dgm:pt modelId="{A1A97054-871C-4A8D-89A5-CC0D8F13A78C}" type="parTrans" cxnId="{2821087E-5BE4-493D-BB7B-69904BB86E9A}">
      <dgm:prSet/>
      <dgm:spPr/>
      <dgm:t>
        <a:bodyPr/>
        <a:lstStyle/>
        <a:p>
          <a:endParaRPr lang="ru-RU"/>
        </a:p>
      </dgm:t>
    </dgm:pt>
    <dgm:pt modelId="{5ADF94D3-0D9D-4577-912D-FF7C6BD60150}" type="sibTrans" cxnId="{2821087E-5BE4-493D-BB7B-69904BB86E9A}">
      <dgm:prSet/>
      <dgm:spPr/>
      <dgm:t>
        <a:bodyPr/>
        <a:lstStyle/>
        <a:p>
          <a:endParaRPr lang="ru-RU"/>
        </a:p>
      </dgm:t>
    </dgm:pt>
    <dgm:pt modelId="{D7C0E19C-D702-4BA0-9F37-3FF8348AB21A}">
      <dgm:prSet phldrT="[Текст]"/>
      <dgm:spPr/>
      <dgm:t>
        <a:bodyPr/>
        <a:lstStyle/>
        <a:p>
          <a:r>
            <a:rPr lang="ru-RU" i="1" dirty="0"/>
            <a:t> </a:t>
          </a:r>
          <a:r>
            <a:rPr lang="ru-RU" i="1" dirty="0">
              <a:solidFill>
                <a:schemeClr val="tx1"/>
              </a:solidFill>
            </a:rPr>
            <a:t>разработанность</a:t>
          </a:r>
          <a:r>
            <a:rPr lang="ru-RU" i="1" dirty="0"/>
            <a:t> </a:t>
          </a:r>
          <a:endParaRPr lang="ru-RU" dirty="0"/>
        </a:p>
      </dgm:t>
    </dgm:pt>
    <dgm:pt modelId="{B7955CE5-FBE6-4C2A-A78D-0EC3FACFC340}" type="parTrans" cxnId="{1E58E04E-5083-4525-A1E9-A8DE6E22FE70}">
      <dgm:prSet/>
      <dgm:spPr/>
      <dgm:t>
        <a:bodyPr/>
        <a:lstStyle/>
        <a:p>
          <a:endParaRPr lang="ru-RU"/>
        </a:p>
      </dgm:t>
    </dgm:pt>
    <dgm:pt modelId="{FED6DAF7-8C8E-45D0-BB52-75F1BA6014E6}" type="sibTrans" cxnId="{1E58E04E-5083-4525-A1E9-A8DE6E22FE70}">
      <dgm:prSet/>
      <dgm:spPr/>
      <dgm:t>
        <a:bodyPr/>
        <a:lstStyle/>
        <a:p>
          <a:endParaRPr lang="ru-RU"/>
        </a:p>
      </dgm:t>
    </dgm:pt>
    <dgm:pt modelId="{549AFDE1-47AF-476E-8F6F-E184FD946B1B}" type="pres">
      <dgm:prSet presAssocID="{62CA9965-0644-4378-ABC7-02900A4A35C1}" presName="linearFlow" presStyleCnt="0">
        <dgm:presLayoutVars>
          <dgm:dir/>
          <dgm:resizeHandles val="exact"/>
        </dgm:presLayoutVars>
      </dgm:prSet>
      <dgm:spPr/>
    </dgm:pt>
    <dgm:pt modelId="{DA1658A9-E537-471A-809C-A6BEEAEA945B}" type="pres">
      <dgm:prSet presAssocID="{1D563C42-B795-4C92-8CC5-82E4168DF273}" presName="composite" presStyleCnt="0"/>
      <dgm:spPr/>
    </dgm:pt>
    <dgm:pt modelId="{F297C5FA-FEE1-46AE-A7D1-9F9CD9CCC3D5}" type="pres">
      <dgm:prSet presAssocID="{1D563C42-B795-4C92-8CC5-82E4168DF273}" presName="imgShp" presStyleLbl="fgImgPlace1" presStyleIdx="0" presStyleCnt="4" custLinFactNeighborX="-2020" custLinFactNeighborY="-24553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solidFill>
            <a:schemeClr val="accent1"/>
          </a:solidFill>
        </a:ln>
      </dgm:spPr>
    </dgm:pt>
    <dgm:pt modelId="{0B8C7055-60EE-48FD-AAF6-246B85455EE9}" type="pres">
      <dgm:prSet presAssocID="{1D563C42-B795-4C92-8CC5-82E4168DF273}" presName="txShp" presStyleLbl="node1" presStyleIdx="0" presStyleCnt="4">
        <dgm:presLayoutVars>
          <dgm:bulletEnabled val="1"/>
        </dgm:presLayoutVars>
      </dgm:prSet>
      <dgm:spPr/>
    </dgm:pt>
    <dgm:pt modelId="{BB26CB19-AD1D-46A6-B69F-DBB6869C73B1}" type="pres">
      <dgm:prSet presAssocID="{A6D5BBD5-D09A-46D0-9C5F-5B497D416CAE}" presName="spacing" presStyleCnt="0"/>
      <dgm:spPr/>
    </dgm:pt>
    <dgm:pt modelId="{E1EA469E-2056-48D9-98FE-45C51D34D0E2}" type="pres">
      <dgm:prSet presAssocID="{414BD9AC-5107-405F-A1DD-125D338A3EA2}" presName="composite" presStyleCnt="0"/>
      <dgm:spPr/>
    </dgm:pt>
    <dgm:pt modelId="{8C84D515-08B5-4E4D-ADEF-886D06EF07B3}" type="pres">
      <dgm:prSet presAssocID="{414BD9AC-5107-405F-A1DD-125D338A3EA2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</dgm:spPr>
    </dgm:pt>
    <dgm:pt modelId="{F063AC81-94A9-41C3-82AC-AFD22A252F44}" type="pres">
      <dgm:prSet presAssocID="{414BD9AC-5107-405F-A1DD-125D338A3EA2}" presName="txShp" presStyleLbl="node1" presStyleIdx="1" presStyleCnt="4">
        <dgm:presLayoutVars>
          <dgm:bulletEnabled val="1"/>
        </dgm:presLayoutVars>
      </dgm:prSet>
      <dgm:spPr/>
    </dgm:pt>
    <dgm:pt modelId="{18E71066-3821-4318-9750-FACF610D46CF}" type="pres">
      <dgm:prSet presAssocID="{8D66AB17-A7D5-46A7-89AC-6AEBB68D7EC0}" presName="spacing" presStyleCnt="0"/>
      <dgm:spPr/>
    </dgm:pt>
    <dgm:pt modelId="{B1FFCCF9-110F-4ED2-818F-ABF4951DE1AD}" type="pres">
      <dgm:prSet presAssocID="{DA29FC48-A337-4D85-AD6E-583BAC922FAB}" presName="composite" presStyleCnt="0"/>
      <dgm:spPr/>
    </dgm:pt>
    <dgm:pt modelId="{00F0B4B7-038B-409D-AC9F-6CEFA78A430E}" type="pres">
      <dgm:prSet presAssocID="{DA29FC48-A337-4D85-AD6E-583BAC922FAB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solidFill>
            <a:schemeClr val="accent1"/>
          </a:solidFill>
        </a:ln>
      </dgm:spPr>
    </dgm:pt>
    <dgm:pt modelId="{F9EBEED6-EE58-4178-B14B-1730A8918721}" type="pres">
      <dgm:prSet presAssocID="{DA29FC48-A337-4D85-AD6E-583BAC922FAB}" presName="txShp" presStyleLbl="node1" presStyleIdx="2" presStyleCnt="4">
        <dgm:presLayoutVars>
          <dgm:bulletEnabled val="1"/>
        </dgm:presLayoutVars>
      </dgm:prSet>
      <dgm:spPr/>
    </dgm:pt>
    <dgm:pt modelId="{041C52AC-4D31-4217-BA97-17D08D6CF3E8}" type="pres">
      <dgm:prSet presAssocID="{5ADF94D3-0D9D-4577-912D-FF7C6BD60150}" presName="spacing" presStyleCnt="0"/>
      <dgm:spPr/>
    </dgm:pt>
    <dgm:pt modelId="{2BC720DD-E923-43FA-998A-747A09CE48E3}" type="pres">
      <dgm:prSet presAssocID="{D7C0E19C-D702-4BA0-9F37-3FF8348AB21A}" presName="composite" presStyleCnt="0"/>
      <dgm:spPr/>
    </dgm:pt>
    <dgm:pt modelId="{3478DFF7-B849-4E50-90D0-DEC6D3AB2767}" type="pres">
      <dgm:prSet presAssocID="{D7C0E19C-D702-4BA0-9F37-3FF8348AB21A}" presName="imgShp" presStyleLbl="fgImgPlace1" presStyleIdx="3" presStyleCnt="4"/>
      <dgm:spPr>
        <a:blipFill>
          <a:blip xmlns:r="http://schemas.openxmlformats.org/officeDocument/2006/relationships"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</dgm:spPr>
    </dgm:pt>
    <dgm:pt modelId="{2A590690-DEAA-4613-95DD-9A6CBAC3DAC3}" type="pres">
      <dgm:prSet presAssocID="{D7C0E19C-D702-4BA0-9F37-3FF8348AB2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CBA5EA1A-9185-43A6-90D0-5052067865B4}" type="presOf" srcId="{1D563C42-B795-4C92-8CC5-82E4168DF273}" destId="{0B8C7055-60EE-48FD-AAF6-246B85455EE9}" srcOrd="0" destOrd="0" presId="urn:microsoft.com/office/officeart/2005/8/layout/vList3"/>
    <dgm:cxn modelId="{B332711F-F3B2-4C30-8425-38B48531FF1A}" type="presOf" srcId="{62CA9965-0644-4378-ABC7-02900A4A35C1}" destId="{549AFDE1-47AF-476E-8F6F-E184FD946B1B}" srcOrd="0" destOrd="0" presId="urn:microsoft.com/office/officeart/2005/8/layout/vList3"/>
    <dgm:cxn modelId="{41669321-8171-4136-A84A-0A43B969925F}" srcId="{62CA9965-0644-4378-ABC7-02900A4A35C1}" destId="{414BD9AC-5107-405F-A1DD-125D338A3EA2}" srcOrd="1" destOrd="0" parTransId="{3CC45923-6E10-48B1-B377-456E9EE14EBB}" sibTransId="{8D66AB17-A7D5-46A7-89AC-6AEBB68D7EC0}"/>
    <dgm:cxn modelId="{54B79D38-30B4-4DAC-8410-4C1FC66FD115}" type="presOf" srcId="{414BD9AC-5107-405F-A1DD-125D338A3EA2}" destId="{F063AC81-94A9-41C3-82AC-AFD22A252F44}" srcOrd="0" destOrd="0" presId="urn:microsoft.com/office/officeart/2005/8/layout/vList3"/>
    <dgm:cxn modelId="{1E58E04E-5083-4525-A1E9-A8DE6E22FE70}" srcId="{62CA9965-0644-4378-ABC7-02900A4A35C1}" destId="{D7C0E19C-D702-4BA0-9F37-3FF8348AB21A}" srcOrd="3" destOrd="0" parTransId="{B7955CE5-FBE6-4C2A-A78D-0EC3FACFC340}" sibTransId="{FED6DAF7-8C8E-45D0-BB52-75F1BA6014E6}"/>
    <dgm:cxn modelId="{63069050-C7FD-4905-853F-EBA57E077CD7}" type="presOf" srcId="{D7C0E19C-D702-4BA0-9F37-3FF8348AB21A}" destId="{2A590690-DEAA-4613-95DD-9A6CBAC3DAC3}" srcOrd="0" destOrd="0" presId="urn:microsoft.com/office/officeart/2005/8/layout/vList3"/>
    <dgm:cxn modelId="{2821087E-5BE4-493D-BB7B-69904BB86E9A}" srcId="{62CA9965-0644-4378-ABC7-02900A4A35C1}" destId="{DA29FC48-A337-4D85-AD6E-583BAC922FAB}" srcOrd="2" destOrd="0" parTransId="{A1A97054-871C-4A8D-89A5-CC0D8F13A78C}" sibTransId="{5ADF94D3-0D9D-4577-912D-FF7C6BD60150}"/>
    <dgm:cxn modelId="{043859E3-FCCC-4E88-8FA8-0D148F79C205}" srcId="{62CA9965-0644-4378-ABC7-02900A4A35C1}" destId="{1D563C42-B795-4C92-8CC5-82E4168DF273}" srcOrd="0" destOrd="0" parTransId="{E71DE524-5BA1-4CF9-9C0D-DF182E4B10CA}" sibTransId="{A6D5BBD5-D09A-46D0-9C5F-5B497D416CAE}"/>
    <dgm:cxn modelId="{B79F37E4-5339-4C35-941A-1AB389CAFB3F}" type="presOf" srcId="{DA29FC48-A337-4D85-AD6E-583BAC922FAB}" destId="{F9EBEED6-EE58-4178-B14B-1730A8918721}" srcOrd="0" destOrd="0" presId="urn:microsoft.com/office/officeart/2005/8/layout/vList3"/>
    <dgm:cxn modelId="{880AC554-DAE4-4CAE-BAA2-0911790FA841}" type="presParOf" srcId="{549AFDE1-47AF-476E-8F6F-E184FD946B1B}" destId="{DA1658A9-E537-471A-809C-A6BEEAEA945B}" srcOrd="0" destOrd="0" presId="urn:microsoft.com/office/officeart/2005/8/layout/vList3"/>
    <dgm:cxn modelId="{08E2168F-4955-43F1-9B3D-F9B59FD19A99}" type="presParOf" srcId="{DA1658A9-E537-471A-809C-A6BEEAEA945B}" destId="{F297C5FA-FEE1-46AE-A7D1-9F9CD9CCC3D5}" srcOrd="0" destOrd="0" presId="urn:microsoft.com/office/officeart/2005/8/layout/vList3"/>
    <dgm:cxn modelId="{4FBF9154-BC31-4D17-BE75-2CB8BAD249AC}" type="presParOf" srcId="{DA1658A9-E537-471A-809C-A6BEEAEA945B}" destId="{0B8C7055-60EE-48FD-AAF6-246B85455EE9}" srcOrd="1" destOrd="0" presId="urn:microsoft.com/office/officeart/2005/8/layout/vList3"/>
    <dgm:cxn modelId="{91170210-F298-4CFD-8915-6273AF1ED1FF}" type="presParOf" srcId="{549AFDE1-47AF-476E-8F6F-E184FD946B1B}" destId="{BB26CB19-AD1D-46A6-B69F-DBB6869C73B1}" srcOrd="1" destOrd="0" presId="urn:microsoft.com/office/officeart/2005/8/layout/vList3"/>
    <dgm:cxn modelId="{7B3B0426-0FD3-4A26-B02B-E8088EC97325}" type="presParOf" srcId="{549AFDE1-47AF-476E-8F6F-E184FD946B1B}" destId="{E1EA469E-2056-48D9-98FE-45C51D34D0E2}" srcOrd="2" destOrd="0" presId="urn:microsoft.com/office/officeart/2005/8/layout/vList3"/>
    <dgm:cxn modelId="{C3365766-C8A1-4CFD-B0F5-A23DADEC1181}" type="presParOf" srcId="{E1EA469E-2056-48D9-98FE-45C51D34D0E2}" destId="{8C84D515-08B5-4E4D-ADEF-886D06EF07B3}" srcOrd="0" destOrd="0" presId="urn:microsoft.com/office/officeart/2005/8/layout/vList3"/>
    <dgm:cxn modelId="{0E74E44C-EAD3-47D3-9F68-A4A696A97EFA}" type="presParOf" srcId="{E1EA469E-2056-48D9-98FE-45C51D34D0E2}" destId="{F063AC81-94A9-41C3-82AC-AFD22A252F44}" srcOrd="1" destOrd="0" presId="urn:microsoft.com/office/officeart/2005/8/layout/vList3"/>
    <dgm:cxn modelId="{EE90A1A5-85D0-4D55-A2DB-F8FBA86D29A7}" type="presParOf" srcId="{549AFDE1-47AF-476E-8F6F-E184FD946B1B}" destId="{18E71066-3821-4318-9750-FACF610D46CF}" srcOrd="3" destOrd="0" presId="urn:microsoft.com/office/officeart/2005/8/layout/vList3"/>
    <dgm:cxn modelId="{4E40C20A-51D0-4398-A42C-86F072D575BE}" type="presParOf" srcId="{549AFDE1-47AF-476E-8F6F-E184FD946B1B}" destId="{B1FFCCF9-110F-4ED2-818F-ABF4951DE1AD}" srcOrd="4" destOrd="0" presId="urn:microsoft.com/office/officeart/2005/8/layout/vList3"/>
    <dgm:cxn modelId="{4811F19D-D652-493C-B868-78825D1DDC97}" type="presParOf" srcId="{B1FFCCF9-110F-4ED2-818F-ABF4951DE1AD}" destId="{00F0B4B7-038B-409D-AC9F-6CEFA78A430E}" srcOrd="0" destOrd="0" presId="urn:microsoft.com/office/officeart/2005/8/layout/vList3"/>
    <dgm:cxn modelId="{7CB5AD26-3DD1-4F62-B69F-E806A5210A6B}" type="presParOf" srcId="{B1FFCCF9-110F-4ED2-818F-ABF4951DE1AD}" destId="{F9EBEED6-EE58-4178-B14B-1730A8918721}" srcOrd="1" destOrd="0" presId="urn:microsoft.com/office/officeart/2005/8/layout/vList3"/>
    <dgm:cxn modelId="{DCCABA4F-16D1-4EAC-9334-CEE642405A94}" type="presParOf" srcId="{549AFDE1-47AF-476E-8F6F-E184FD946B1B}" destId="{041C52AC-4D31-4217-BA97-17D08D6CF3E8}" srcOrd="5" destOrd="0" presId="urn:microsoft.com/office/officeart/2005/8/layout/vList3"/>
    <dgm:cxn modelId="{36F88F45-7C71-4CA9-8959-52B3C028BE8A}" type="presParOf" srcId="{549AFDE1-47AF-476E-8F6F-E184FD946B1B}" destId="{2BC720DD-E923-43FA-998A-747A09CE48E3}" srcOrd="6" destOrd="0" presId="urn:microsoft.com/office/officeart/2005/8/layout/vList3"/>
    <dgm:cxn modelId="{A396ED4B-1504-4FBE-883B-387EF2A0A4A3}" type="presParOf" srcId="{2BC720DD-E923-43FA-998A-747A09CE48E3}" destId="{3478DFF7-B849-4E50-90D0-DEC6D3AB2767}" srcOrd="0" destOrd="0" presId="urn:microsoft.com/office/officeart/2005/8/layout/vList3"/>
    <dgm:cxn modelId="{37E84499-370E-4E20-8B3E-63D49FA9EDC7}" type="presParOf" srcId="{2BC720DD-E923-43FA-998A-747A09CE48E3}" destId="{2A590690-DEAA-4613-95DD-9A6CBAC3DAC3}" srcOrd="1" destOrd="0" presId="urn:microsoft.com/office/officeart/2005/8/layout/vList3"/>
  </dgm:cxnLst>
  <dgm:bg>
    <a:solidFill>
      <a:schemeClr val="accent1">
        <a:lumMod val="20000"/>
        <a:lumOff val="80000"/>
      </a:schemeClr>
    </a:solidFill>
  </dgm:bg>
  <dgm:whole>
    <a:ln>
      <a:solidFill>
        <a:srgbClr val="7D926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C7055-60EE-48FD-AAF6-246B85455EE9}">
      <dsp:nvSpPr>
        <dsp:cNvPr id="0" name=""/>
        <dsp:cNvSpPr/>
      </dsp:nvSpPr>
      <dsp:spPr>
        <a:xfrm rot="10800000">
          <a:off x="1010878" y="2793"/>
          <a:ext cx="3140741" cy="8791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68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solidFill>
                <a:schemeClr val="tx1"/>
              </a:solidFill>
            </a:rPr>
            <a:t>беглость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230668" y="2793"/>
        <a:ext cx="2920951" cy="879159"/>
      </dsp:txXfrm>
    </dsp:sp>
    <dsp:sp modelId="{F297C5FA-FEE1-46AE-A7D1-9F9CD9CCC3D5}">
      <dsp:nvSpPr>
        <dsp:cNvPr id="0" name=""/>
        <dsp:cNvSpPr/>
      </dsp:nvSpPr>
      <dsp:spPr>
        <a:xfrm>
          <a:off x="553540" y="0"/>
          <a:ext cx="879159" cy="8791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3AC81-94A9-41C3-82AC-AFD22A252F44}">
      <dsp:nvSpPr>
        <dsp:cNvPr id="0" name=""/>
        <dsp:cNvSpPr/>
      </dsp:nvSpPr>
      <dsp:spPr>
        <a:xfrm rot="10800000">
          <a:off x="1010878" y="1144389"/>
          <a:ext cx="3140741" cy="8791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68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solidFill>
                <a:schemeClr val="tx1"/>
              </a:solidFill>
            </a:rPr>
            <a:t> гибкость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230668" y="1144389"/>
        <a:ext cx="2920951" cy="879159"/>
      </dsp:txXfrm>
    </dsp:sp>
    <dsp:sp modelId="{8C84D515-08B5-4E4D-ADEF-886D06EF07B3}">
      <dsp:nvSpPr>
        <dsp:cNvPr id="0" name=""/>
        <dsp:cNvSpPr/>
      </dsp:nvSpPr>
      <dsp:spPr>
        <a:xfrm>
          <a:off x="571299" y="1144389"/>
          <a:ext cx="879159" cy="8791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BEED6-EE58-4178-B14B-1730A8918721}">
      <dsp:nvSpPr>
        <dsp:cNvPr id="0" name=""/>
        <dsp:cNvSpPr/>
      </dsp:nvSpPr>
      <dsp:spPr>
        <a:xfrm rot="10800000">
          <a:off x="1010878" y="2285984"/>
          <a:ext cx="3140741" cy="8791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68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/>
            <a:t> </a:t>
          </a:r>
          <a:r>
            <a:rPr lang="ru-RU" sz="1800" i="1" kern="1200" dirty="0">
              <a:solidFill>
                <a:schemeClr val="tx1"/>
              </a:solidFill>
            </a:rPr>
            <a:t>оригинальность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230668" y="2285984"/>
        <a:ext cx="2920951" cy="879159"/>
      </dsp:txXfrm>
    </dsp:sp>
    <dsp:sp modelId="{00F0B4B7-038B-409D-AC9F-6CEFA78A430E}">
      <dsp:nvSpPr>
        <dsp:cNvPr id="0" name=""/>
        <dsp:cNvSpPr/>
      </dsp:nvSpPr>
      <dsp:spPr>
        <a:xfrm>
          <a:off x="571299" y="2285984"/>
          <a:ext cx="879159" cy="8791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90690-DEAA-4613-95DD-9A6CBAC3DAC3}">
      <dsp:nvSpPr>
        <dsp:cNvPr id="0" name=""/>
        <dsp:cNvSpPr/>
      </dsp:nvSpPr>
      <dsp:spPr>
        <a:xfrm rot="10800000">
          <a:off x="1010878" y="3427579"/>
          <a:ext cx="3140741" cy="8791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68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/>
            <a:t> </a:t>
          </a:r>
          <a:r>
            <a:rPr lang="ru-RU" sz="1800" i="1" kern="1200" dirty="0">
              <a:solidFill>
                <a:schemeClr val="tx1"/>
              </a:solidFill>
            </a:rPr>
            <a:t>разработанность</a:t>
          </a:r>
          <a:r>
            <a:rPr lang="ru-RU" sz="1800" i="1" kern="1200" dirty="0"/>
            <a:t> </a:t>
          </a:r>
          <a:endParaRPr lang="ru-RU" sz="1800" kern="1200" dirty="0"/>
        </a:p>
      </dsp:txBody>
      <dsp:txXfrm rot="10800000">
        <a:off x="1230668" y="3427579"/>
        <a:ext cx="2920951" cy="879159"/>
      </dsp:txXfrm>
    </dsp:sp>
    <dsp:sp modelId="{3478DFF7-B849-4E50-90D0-DEC6D3AB2767}">
      <dsp:nvSpPr>
        <dsp:cNvPr id="0" name=""/>
        <dsp:cNvSpPr/>
      </dsp:nvSpPr>
      <dsp:spPr>
        <a:xfrm>
          <a:off x="571299" y="3427579"/>
          <a:ext cx="879159" cy="879159"/>
        </a:xfrm>
        <a:prstGeom prst="ellipse">
          <a:avLst/>
        </a:prstGeom>
        <a:blipFill>
          <a:blip xmlns:r="http://schemas.openxmlformats.org/officeDocument/2006/relationships"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05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3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7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9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12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8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6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8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9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0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7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53F2847-5366-40CA-A5E9-9E69EB8075F6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CA560E2-C112-4A81-97AC-C9E4A6133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84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0%B2%D0%BE%D1%80%D1%87%D0%B5%D1%81%D0%BA%D0%B8%D0%B5_%D1%81%D0%BF%D0%BE%D1%81%D0%BE%D0%B1%D0%BD%D0%BE%D1%81%D1%82%D0%B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6F5E1-C796-4BA2-984A-3EDCB9B4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823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Дивергентное мышление 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как основа творчества личности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C20551-C175-4A6C-B5A4-47E8733E7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6916" y="4635149"/>
            <a:ext cx="5605183" cy="102622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Шехтман Ирина Вячеславовна, </a:t>
            </a:r>
          </a:p>
          <a:p>
            <a:pPr algn="r"/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педагог-психолог МАОУ ДПО ЦИТ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г.о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. Тольятти</a:t>
            </a:r>
          </a:p>
          <a:p>
            <a:pPr algn="r"/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10.12.2019</a:t>
            </a:r>
          </a:p>
        </p:txBody>
      </p:sp>
    </p:spTree>
    <p:extLst>
      <p:ext uri="{BB962C8B-B14F-4D97-AF65-F5344CB8AC3E}">
        <p14:creationId xmlns:p14="http://schemas.microsoft.com/office/powerpoint/2010/main" val="160949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C8F48-CA07-423B-9C03-331346F7CE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07948" y="5953102"/>
            <a:ext cx="4864963" cy="541337"/>
          </a:xfrm>
        </p:spPr>
        <p:txBody>
          <a:bodyPr>
            <a:normAutofit fontScale="90000"/>
          </a:bodyPr>
          <a:lstStyle/>
          <a:p>
            <a:br>
              <a:rPr lang="ru-RU" sz="1400" dirty="0"/>
            </a:br>
            <a:r>
              <a:rPr lang="en-US" sz="1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https://ru.wikipedia.org/wiki/%D0%A2%D0%B2%D0%BE%D1%80%D1%87%D0%B5%D1%81%D0%BA%D0%B8%D0%B5_%D1%81%D0%BF%D0%BE%D1%81%D0%BE%D0%B1%D0%BD%D0%BE%D1%81%D1%82%D0%B8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A14C8-AE76-4F56-B658-67CCF6A2E509}"/>
              </a:ext>
            </a:extLst>
          </p:cNvPr>
          <p:cNvSpPr txBox="1"/>
          <p:nvPr/>
        </p:nvSpPr>
        <p:spPr>
          <a:xfrm>
            <a:off x="6498455" y="807459"/>
            <a:ext cx="4714042" cy="4093428"/>
          </a:xfrm>
          <a:prstGeom prst="rect">
            <a:avLst/>
          </a:prstGeom>
          <a:noFill/>
          <a:ln>
            <a:solidFill>
              <a:srgbClr val="7D9263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Творческие способности — 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dirty="0"/>
              <a:t>способности индивида, характеризующиеся готовностью</a:t>
            </a:r>
          </a:p>
          <a:p>
            <a:pPr algn="ctr"/>
            <a:r>
              <a:rPr lang="ru-RU" sz="2000" dirty="0"/>
              <a:t> к принятию и созданию </a:t>
            </a:r>
          </a:p>
          <a:p>
            <a:pPr algn="ctr"/>
            <a:r>
              <a:rPr lang="ru-RU" sz="2000" dirty="0"/>
              <a:t>принципиально новых идей, </a:t>
            </a:r>
          </a:p>
          <a:p>
            <a:pPr algn="ctr"/>
            <a:r>
              <a:rPr lang="ru-RU" sz="2000" dirty="0"/>
              <a:t>отклоняющихся от традиционных </a:t>
            </a:r>
            <a:endParaRPr lang="en-US" sz="2000" dirty="0"/>
          </a:p>
          <a:p>
            <a:pPr algn="ctr"/>
            <a:r>
              <a:rPr lang="ru-RU" sz="2000" dirty="0"/>
              <a:t>или принятых схем мышления</a:t>
            </a:r>
            <a:endParaRPr lang="en-US" sz="2000" dirty="0"/>
          </a:p>
          <a:p>
            <a:pPr algn="ctr"/>
            <a:r>
              <a:rPr lang="ru-RU" sz="2000" dirty="0"/>
              <a:t> и входящие в структуру одарённости</a:t>
            </a:r>
            <a:endParaRPr lang="en-US" sz="2000" dirty="0"/>
          </a:p>
          <a:p>
            <a:pPr algn="ctr"/>
            <a:r>
              <a:rPr lang="ru-RU" sz="2000" dirty="0"/>
              <a:t> в качестве независимого фактора, </a:t>
            </a:r>
          </a:p>
          <a:p>
            <a:pPr algn="ctr"/>
            <a:endParaRPr lang="en-US" sz="2000" dirty="0"/>
          </a:p>
          <a:p>
            <a:pPr algn="ctr"/>
            <a:r>
              <a:rPr lang="ru-RU" sz="2000" dirty="0"/>
              <a:t>а также способность решать проблемы, </a:t>
            </a:r>
            <a:endParaRPr lang="en-US" sz="2000" dirty="0"/>
          </a:p>
          <a:p>
            <a:pPr algn="ctr"/>
            <a:r>
              <a:rPr lang="ru-RU" sz="2000" dirty="0"/>
              <a:t>возникающие внутри статичных систем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BF4AC-5B65-4D46-8ACE-7E3697FC2AFC}"/>
              </a:ext>
            </a:extLst>
          </p:cNvPr>
          <p:cNvSpPr txBox="1"/>
          <p:nvPr/>
        </p:nvSpPr>
        <p:spPr>
          <a:xfrm>
            <a:off x="526744" y="380403"/>
            <a:ext cx="5057310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Креативность —</a:t>
            </a:r>
          </a:p>
          <a:p>
            <a:pPr algn="ctr"/>
            <a:r>
              <a:rPr lang="ru-RU" dirty="0"/>
              <a:t>творческие возможности (способности) человека, которые могут проявляться </a:t>
            </a:r>
          </a:p>
          <a:p>
            <a:pPr algn="ctr"/>
            <a:r>
              <a:rPr lang="ru-RU" dirty="0"/>
              <a:t>в мышлении, чувствах, общении, </a:t>
            </a:r>
          </a:p>
          <a:p>
            <a:pPr algn="ctr"/>
            <a:r>
              <a:rPr lang="ru-RU" dirty="0"/>
              <a:t>отдельных видах деятельности, характеризовать личность</a:t>
            </a:r>
          </a:p>
          <a:p>
            <a:pPr algn="ctr"/>
            <a:r>
              <a:rPr lang="ru-RU" dirty="0"/>
              <a:t> в целом и/или </a:t>
            </a:r>
          </a:p>
          <a:p>
            <a:pPr algn="ctr"/>
            <a:r>
              <a:rPr lang="ru-RU" dirty="0"/>
              <a:t>ее отдельные стороны, продукты деятельности, процесс их создания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Включает:</a:t>
            </a:r>
          </a:p>
          <a:p>
            <a:pPr marL="285750" indent="-285750" algn="ctr">
              <a:buFontTx/>
              <a:buChar char="-"/>
            </a:pPr>
            <a:r>
              <a:rPr lang="ru-RU" dirty="0"/>
              <a:t>повышенную чувствительность к проблемам, </a:t>
            </a:r>
          </a:p>
          <a:p>
            <a:pPr algn="ctr"/>
            <a:r>
              <a:rPr lang="ru-RU" dirty="0"/>
              <a:t>к дефициту или противоречивости знаний </a:t>
            </a:r>
          </a:p>
          <a:p>
            <a:pPr algn="ctr"/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dirty="0"/>
              <a:t>действия по определению этих проблем, </a:t>
            </a:r>
          </a:p>
          <a:p>
            <a:pPr algn="ctr"/>
            <a:r>
              <a:rPr lang="ru-RU" dirty="0"/>
              <a:t>по поиску их решений на основе</a:t>
            </a:r>
          </a:p>
          <a:p>
            <a:pPr algn="ctr"/>
            <a:r>
              <a:rPr lang="ru-RU" dirty="0"/>
              <a:t> выдвижения гипотез, </a:t>
            </a:r>
          </a:p>
          <a:p>
            <a:pPr algn="ctr"/>
            <a:r>
              <a:rPr lang="ru-RU" dirty="0"/>
              <a:t>по проверке и изменению гипотез, </a:t>
            </a:r>
          </a:p>
          <a:p>
            <a:pPr algn="ctr"/>
            <a:r>
              <a:rPr lang="ru-RU" dirty="0"/>
              <a:t>по формулированию результата решения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38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14B3A8-B611-4936-90AE-351FE38BAC0E}"/>
              </a:ext>
            </a:extLst>
          </p:cNvPr>
          <p:cNvSpPr txBox="1"/>
          <p:nvPr/>
        </p:nvSpPr>
        <p:spPr>
          <a:xfrm>
            <a:off x="955829" y="874454"/>
            <a:ext cx="4897515" cy="5109091"/>
          </a:xfrm>
          <a:prstGeom prst="rect">
            <a:avLst/>
          </a:prstGeom>
          <a:noFill/>
          <a:ln>
            <a:solidFill>
              <a:srgbClr val="7D9263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/>
              <a:t>Дивергентное мышление – </a:t>
            </a:r>
          </a:p>
          <a:p>
            <a:pPr algn="ctr"/>
            <a:r>
              <a:rPr lang="ru-RU" sz="2200" i="1" dirty="0"/>
              <a:t>расходящееся мышление </a:t>
            </a:r>
          </a:p>
          <a:p>
            <a:pPr algn="ctr"/>
            <a:r>
              <a:rPr lang="ru-RU" sz="2200" i="1" dirty="0"/>
              <a:t>[мышление в различных направлениях] предполагает несколько или множество ответов</a:t>
            </a:r>
          </a:p>
          <a:p>
            <a:pPr algn="ctr"/>
            <a:r>
              <a:rPr lang="ru-RU" sz="2200" i="1" dirty="0"/>
              <a:t> на один вопрос</a:t>
            </a:r>
          </a:p>
          <a:p>
            <a:pPr algn="ctr"/>
            <a:endParaRPr lang="ru-RU" sz="2200" i="1" dirty="0"/>
          </a:p>
          <a:p>
            <a:pPr algn="ctr"/>
            <a:endParaRPr lang="ru-RU" sz="2200" i="1" dirty="0"/>
          </a:p>
          <a:p>
            <a:pPr algn="ctr"/>
            <a:r>
              <a:rPr lang="ru-RU" sz="2200" i="1" dirty="0"/>
              <a:t>Это сложный многоплановый процесс, </a:t>
            </a:r>
          </a:p>
          <a:p>
            <a:pPr algn="ctr"/>
            <a:r>
              <a:rPr lang="ru-RU" sz="2200" i="1" dirty="0"/>
              <a:t>включающий в себя разные параметры психического отражения приема и переработки информации ребенком</a:t>
            </a:r>
            <a:r>
              <a:rPr lang="ru-RU" sz="2200" dirty="0"/>
              <a:t> </a:t>
            </a:r>
          </a:p>
          <a:p>
            <a:pPr algn="ctr"/>
            <a:endParaRPr lang="ru-RU" sz="2200" i="1" dirty="0"/>
          </a:p>
          <a:p>
            <a:pPr algn="ctr"/>
            <a:r>
              <a:rPr lang="ru-RU" i="1" dirty="0"/>
              <a:t> (Дж. </a:t>
            </a:r>
            <a:r>
              <a:rPr lang="ru-RU" i="1" dirty="0" err="1"/>
              <a:t>Гилфорд</a:t>
            </a:r>
            <a:r>
              <a:rPr lang="ru-RU" i="1" dirty="0"/>
              <a:t>)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549B502-4AC5-41E1-8F1A-00123DE7D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520027"/>
              </p:ext>
            </p:extLst>
          </p:nvPr>
        </p:nvGraphicFramePr>
        <p:xfrm>
          <a:off x="6729273" y="1119162"/>
          <a:ext cx="4722920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40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1215AA0-F6A4-4420-93CB-F01837673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58321"/>
              </p:ext>
            </p:extLst>
          </p:nvPr>
        </p:nvGraphicFramePr>
        <p:xfrm>
          <a:off x="523782" y="1430693"/>
          <a:ext cx="5447931" cy="3186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082">
                  <a:extLst>
                    <a:ext uri="{9D8B030D-6E8A-4147-A177-3AD203B41FA5}">
                      <a16:colId xmlns:a16="http://schemas.microsoft.com/office/drawing/2014/main" val="1017750851"/>
                    </a:ext>
                  </a:extLst>
                </a:gridCol>
                <a:gridCol w="3929849">
                  <a:extLst>
                    <a:ext uri="{9D8B030D-6E8A-4147-A177-3AD203B41FA5}">
                      <a16:colId xmlns:a16="http://schemas.microsoft.com/office/drawing/2014/main" val="2220112892"/>
                    </a:ext>
                  </a:extLst>
                </a:gridCol>
              </a:tblGrid>
              <a:tr h="26078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Факторы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Значение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895581"/>
                  </a:ext>
                </a:extLst>
              </a:tr>
              <a:tr h="80649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Беглость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мышления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Придумывание возможно большего количества альтернативных ответов и идей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заданную задачу или проблему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27983"/>
                  </a:ext>
                </a:extLst>
              </a:tr>
              <a:tr h="53363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Гибкость мышления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Поиск обходных путей решения проблемы, переходя от одного класса объектов к другому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03254"/>
                  </a:ext>
                </a:extLst>
              </a:tr>
              <a:tr h="9319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Оригинальность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мышления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Умение давать необычные ответы,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согласующиеся с общепринятым мнением, нестандартность взгляда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предмет или проблему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16764"/>
                  </a:ext>
                </a:extLst>
              </a:tr>
              <a:tr h="53363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Разработанность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проблемы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Умение дополнять, расширять, углублять то,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что уже имеется. Из простого делать сложное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14758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7676A58-ACEF-4671-B09D-D7DB18941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69221"/>
              </p:ext>
            </p:extLst>
          </p:nvPr>
        </p:nvGraphicFramePr>
        <p:xfrm>
          <a:off x="6220289" y="2710849"/>
          <a:ext cx="5376909" cy="3403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894">
                  <a:extLst>
                    <a:ext uri="{9D8B030D-6E8A-4147-A177-3AD203B41FA5}">
                      <a16:colId xmlns:a16="http://schemas.microsoft.com/office/drawing/2014/main" val="1446867821"/>
                    </a:ext>
                  </a:extLst>
                </a:gridCol>
                <a:gridCol w="3991015">
                  <a:extLst>
                    <a:ext uri="{9D8B030D-6E8A-4147-A177-3AD203B41FA5}">
                      <a16:colId xmlns:a16="http://schemas.microsoft.com/office/drawing/2014/main" val="2901946249"/>
                    </a:ext>
                  </a:extLst>
                </a:gridCol>
              </a:tblGrid>
              <a:tr h="81379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Способность идти на риск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Уметь действовать в непредсказуемой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малоструктурированной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ситуации,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полагаясь на интуицию и гипотезы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299653"/>
                  </a:ext>
                </a:extLst>
              </a:tr>
              <a:tr h="9426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Усиленная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поисковая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активность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Четкое видение идеала и разрыва между тем,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есть и что должно было быть.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Способность к критическому отношению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 единственно правильному решению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5599"/>
                  </a:ext>
                </a:extLst>
              </a:tr>
              <a:tr h="9426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Широта кругозора и любознательность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Стремление к новым знаниям,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интерес к событиям и фактам,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выходящим за пределы своей специализации, сильно развитая рефлексия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48611"/>
                  </a:ext>
                </a:extLst>
              </a:tr>
              <a:tr h="70437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Богатое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воображение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Способность к визуализации образов, умение представлять то, чего никогда раньше не было, хорошо развитая интуиция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5527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179CED3-EA51-4545-B10D-77B5CEED2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03" y="651321"/>
            <a:ext cx="4678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КОГНИТИВНЫЕ ФАКТОРЫ ТВОРЧЕСТВА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ИХ ЗНАЧЕНИЕ</a:t>
            </a:r>
            <a:endParaRPr kumimoji="0" lang="ru-RU" alt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3ED622-B63B-4408-BE88-F6CDFF319A5B}"/>
              </a:ext>
            </a:extLst>
          </p:cNvPr>
          <p:cNvSpPr/>
          <p:nvPr/>
        </p:nvSpPr>
        <p:spPr>
          <a:xfrm>
            <a:off x="6942337" y="2009042"/>
            <a:ext cx="4279038" cy="54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ФАКТОРЫ ТВОРЧЕСТВА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ИХ СОДЕРЖАНИЕ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6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1C8046-5305-4C75-AA05-500233443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1210"/>
          <a:stretch/>
        </p:blipFill>
        <p:spPr>
          <a:xfrm>
            <a:off x="6449671" y="1167329"/>
            <a:ext cx="4639786" cy="3520082"/>
          </a:xfrm>
          <a:prstGeom prst="rect">
            <a:avLst/>
          </a:prstGeom>
          <a:ln w="38100">
            <a:solidFill>
              <a:srgbClr val="607E76"/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8E4E8D-3B5A-4237-8C89-7FC19EF5B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732" r="8317" b="30356"/>
          <a:stretch/>
        </p:blipFill>
        <p:spPr>
          <a:xfrm>
            <a:off x="506024" y="1295422"/>
            <a:ext cx="5752733" cy="34261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C412E-24C9-4A59-AF05-A17A9992F36C}"/>
              </a:ext>
            </a:extLst>
          </p:cNvPr>
          <p:cNvSpPr txBox="1"/>
          <p:nvPr/>
        </p:nvSpPr>
        <p:spPr>
          <a:xfrm>
            <a:off x="3893482" y="404020"/>
            <a:ext cx="456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Диагностика творческих способностей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F412B-B8D3-4740-B6ED-95AC76CF5651}"/>
              </a:ext>
            </a:extLst>
          </p:cNvPr>
          <p:cNvSpPr txBox="1"/>
          <p:nvPr/>
        </p:nvSpPr>
        <p:spPr>
          <a:xfrm>
            <a:off x="2397594" y="4952007"/>
            <a:ext cx="7554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Необходимо: </a:t>
            </a:r>
          </a:p>
          <a:p>
            <a:pPr algn="ctr"/>
            <a:r>
              <a:rPr lang="ru-RU" dirty="0"/>
              <a:t>1. Оптимальные условия для создания креативной среды.</a:t>
            </a:r>
          </a:p>
          <a:p>
            <a:pPr algn="ctr"/>
            <a:r>
              <a:rPr lang="ru-RU" dirty="0"/>
              <a:t>2. Программа, входящая в общую систему образования</a:t>
            </a:r>
          </a:p>
          <a:p>
            <a:pPr algn="ctr"/>
            <a:r>
              <a:rPr lang="ru-RU" dirty="0"/>
              <a:t> ребенка от дошкольного возраста </a:t>
            </a:r>
          </a:p>
          <a:p>
            <a:pPr algn="ctr"/>
            <a:r>
              <a:rPr lang="ru-RU" dirty="0"/>
              <a:t>до получения специального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58641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8C2C9D-1149-4385-9703-63D22C7954E7}"/>
              </a:ext>
            </a:extLst>
          </p:cNvPr>
          <p:cNvSpPr/>
          <p:nvPr/>
        </p:nvSpPr>
        <p:spPr>
          <a:xfrm>
            <a:off x="2985856" y="53820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исследования выпускников МБУ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Тольятти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уровням развития дивергентного мышления </a:t>
            </a:r>
          </a:p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(методика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Ф.Вильямса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 / 2019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D32E5D-752F-464C-8B15-58C52D00C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16" y="1180730"/>
            <a:ext cx="6783280" cy="40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5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900igr.net/up/datai/236573/0013-001-.png">
            <a:extLst>
              <a:ext uri="{FF2B5EF4-FFF2-40B4-BE49-F238E27FC236}">
                <a16:creationId xmlns:a16="http://schemas.microsoft.com/office/drawing/2014/main" id="{F9FA29BC-F5C5-4EF8-9671-F2AA1FD4F9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A6D22A-6D53-4BF8-9CC1-F802FA4B2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" t="18363" r="-1" b="5123"/>
          <a:stretch/>
        </p:blipFill>
        <p:spPr>
          <a:xfrm>
            <a:off x="456310" y="1299838"/>
            <a:ext cx="6232251" cy="4258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01A4EB-DFEE-4BE9-A7CB-728C156BF327}"/>
              </a:ext>
            </a:extLst>
          </p:cNvPr>
          <p:cNvSpPr txBox="1"/>
          <p:nvPr/>
        </p:nvSpPr>
        <p:spPr>
          <a:xfrm>
            <a:off x="879183" y="493709"/>
            <a:ext cx="494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Современный дошкольник - личность…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D354FC-BF65-4403-8610-83EDA7226BF4}"/>
              </a:ext>
            </a:extLst>
          </p:cNvPr>
          <p:cNvSpPr/>
          <p:nvPr/>
        </p:nvSpPr>
        <p:spPr>
          <a:xfrm>
            <a:off x="7546019" y="516474"/>
            <a:ext cx="3864746" cy="40011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PTSerif"/>
              </a:rPr>
              <a:t> </a:t>
            </a:r>
            <a:endParaRPr lang="en-US" sz="2000" b="0" i="0" dirty="0">
              <a:solidFill>
                <a:schemeClr val="accent6">
                  <a:lumMod val="75000"/>
                </a:schemeClr>
              </a:solidFill>
              <a:effectLst/>
              <a:latin typeface="PTSerif"/>
            </a:endParaRPr>
          </a:p>
        </p:txBody>
      </p:sp>
      <p:pic>
        <p:nvPicPr>
          <p:cNvPr id="1026" name="Picture 2" descr="https://image.mel.fm/i/V/Vt5wGXFBYo/590.png">
            <a:extLst>
              <a:ext uri="{FF2B5EF4-FFF2-40B4-BE49-F238E27FC236}">
                <a16:creationId xmlns:a16="http://schemas.microsoft.com/office/drawing/2014/main" id="{55907BD6-07A2-45AF-B25A-4E14A205C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4" t="15030" r="4609" b="5527"/>
          <a:stretch/>
        </p:blipFill>
        <p:spPr bwMode="auto">
          <a:xfrm>
            <a:off x="6712108" y="1140040"/>
            <a:ext cx="5023582" cy="41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7CB7EC-9F26-419F-A3F7-68133679D041}"/>
              </a:ext>
            </a:extLst>
          </p:cNvPr>
          <p:cNvSpPr txBox="1"/>
          <p:nvPr/>
        </p:nvSpPr>
        <p:spPr>
          <a:xfrm>
            <a:off x="8069802" y="547252"/>
            <a:ext cx="230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 будущего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4 К</a:t>
            </a:r>
          </a:p>
        </p:txBody>
      </p:sp>
    </p:spTree>
    <p:extLst>
      <p:ext uri="{BB962C8B-B14F-4D97-AF65-F5344CB8AC3E}">
        <p14:creationId xmlns:p14="http://schemas.microsoft.com/office/powerpoint/2010/main" val="105728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17.ru/foto/uploaded/upl_1551649760_204520.jpg">
            <a:extLst>
              <a:ext uri="{FF2B5EF4-FFF2-40B4-BE49-F238E27FC236}">
                <a16:creationId xmlns:a16="http://schemas.microsoft.com/office/drawing/2014/main" id="{F1502FDC-9AC6-43FB-A721-2FB674541D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18" y="2458475"/>
            <a:ext cx="4643022" cy="2965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9D12F-37AF-46CF-A352-944D136685C0}"/>
              </a:ext>
            </a:extLst>
          </p:cNvPr>
          <p:cNvSpPr txBox="1"/>
          <p:nvPr/>
        </p:nvSpPr>
        <p:spPr>
          <a:xfrm>
            <a:off x="1438182" y="1535145"/>
            <a:ext cx="952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452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Бази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636</TotalTime>
  <Words>443</Words>
  <Application>Microsoft Office PowerPoint</Application>
  <PresentationFormat>Широкоэкранный</PresentationFormat>
  <Paragraphs>101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PTSerif</vt:lpstr>
      <vt:lpstr>Times New Roman</vt:lpstr>
      <vt:lpstr>Базис</vt:lpstr>
      <vt:lpstr>Дивергентное мышление   как основа творчества личности </vt:lpstr>
      <vt:lpstr> https://ru.wikipedia.org/wiki/%D0%A2%D0%B2%D0%BE%D1%80%D1%87%D0%B5%D1%81%D0%BA%D0%B8%D0%B5_%D1%81%D0%BF%D0%BE%D1%81%D0%BE%D0%B1%D0%BD%D0%BE%D1%81%D1%82%D0%B8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Дивергентное мышление  как основа творчества личности</dc:title>
  <dc:creator>Шехтман Ирина Вячеславовна</dc:creator>
  <cp:lastModifiedBy>Шехтман Ирина Вячеславовна</cp:lastModifiedBy>
  <cp:revision>39</cp:revision>
  <dcterms:created xsi:type="dcterms:W3CDTF">2019-12-05T06:34:07Z</dcterms:created>
  <dcterms:modified xsi:type="dcterms:W3CDTF">2019-12-11T04:24:43Z</dcterms:modified>
</cp:coreProperties>
</file>