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3" r:id="rId3"/>
    <p:sldId id="281" r:id="rId4"/>
    <p:sldId id="294" r:id="rId5"/>
    <p:sldId id="282" r:id="rId6"/>
    <p:sldId id="295" r:id="rId7"/>
    <p:sldId id="296" r:id="rId8"/>
    <p:sldId id="283" r:id="rId9"/>
    <p:sldId id="297" r:id="rId10"/>
    <p:sldId id="29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2ABADEC-9D79-402F-BB39-61B034AAE5AD}">
          <p14:sldIdLst>
            <p14:sldId id="256"/>
            <p14:sldId id="293"/>
            <p14:sldId id="281"/>
            <p14:sldId id="294"/>
            <p14:sldId id="282"/>
            <p14:sldId id="295"/>
            <p14:sldId id="296"/>
            <p14:sldId id="283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E3CBCB"/>
    <a:srgbClr val="CC99FF"/>
    <a:srgbClr val="FFFF66"/>
    <a:srgbClr val="CCCCFF"/>
    <a:srgbClr val="FFCC66"/>
    <a:srgbClr val="99FF99"/>
    <a:srgbClr val="66FFFF"/>
    <a:srgbClr val="99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E0A8-8F70-4629-8D18-F4FE5F2859D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FBC7-5A6D-4D73-8FD6-D6B5636F4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6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6FBC7-5A6D-4D73-8FD6-D6B5636F455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4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F13ADC8-C21B-419B-A971-29D7F2B63B33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3005171-C46A-40AE-9410-0D065AD892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018" y="783771"/>
            <a:ext cx="11233761" cy="1425040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Область качества  </a:t>
            </a:r>
            <a:br>
              <a:rPr lang="ru-RU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«Организация взаимодействия с семьей»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28779" y="419497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>
                <a:cs typeface="Times New Roman" panose="02020603050405020304" pitchFamily="18" charset="0"/>
              </a:rPr>
              <a:t>Кузьмина С.П., заместитель заведующего по ВМР МАОУ детского сада № 49 «Весёлые нотки»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051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208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77317"/>
              </p:ext>
            </p:extLst>
          </p:nvPr>
        </p:nvGraphicFramePr>
        <p:xfrm>
          <a:off x="676894" y="666797"/>
          <a:ext cx="10557164" cy="511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024">
                  <a:extLst>
                    <a:ext uri="{9D8B030D-6E8A-4147-A177-3AD203B41FA5}">
                      <a16:colId xmlns:a16="http://schemas.microsoft.com/office/drawing/2014/main" val="3165731910"/>
                    </a:ext>
                  </a:extLst>
                </a:gridCol>
                <a:gridCol w="7667140">
                  <a:extLst>
                    <a:ext uri="{9D8B030D-6E8A-4147-A177-3AD203B41FA5}">
                      <a16:colId xmlns:a16="http://schemas.microsoft.com/office/drawing/2014/main" val="3039560483"/>
                    </a:ext>
                  </a:extLst>
                </a:gridCol>
              </a:tblGrid>
              <a:tr h="69189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+mn-lt"/>
                          <a:cs typeface="Arial" panose="020B0604020202020204" pitchFamily="34" charset="0"/>
                        </a:rPr>
                        <a:t>ПОКАЗАТЕЛИ КАЧЕСТВА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57208"/>
                  </a:ext>
                </a:extLst>
              </a:tr>
              <a:tr h="1470274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+mn-lt"/>
                          <a:cs typeface="Arial" panose="020B0604020202020204" pitchFamily="34" charset="0"/>
                        </a:rPr>
                        <a:t>8.</a:t>
                      </a:r>
                      <a:r>
                        <a:rPr lang="ru-RU" sz="1800" b="1" baseline="0" dirty="0">
                          <a:latin typeface="+mn-lt"/>
                          <a:cs typeface="Arial" panose="020B0604020202020204" pitchFamily="34" charset="0"/>
                        </a:rPr>
                        <a:t> Организация взаимодействия с семьей</a:t>
                      </a:r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+mn-lt"/>
                          <a:cs typeface="Arial" panose="020B0604020202020204" pitchFamily="34" charset="0"/>
                        </a:rPr>
                        <a:t>8.1. Численность/ удельный вес численности родителей воспитанников, участвующих в образовательной деятельности ОУ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38295"/>
                  </a:ext>
                </a:extLst>
              </a:tr>
              <a:tr h="11243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+mn-lt"/>
                          <a:cs typeface="Arial" panose="020B0604020202020204" pitchFamily="34" charset="0"/>
                        </a:rPr>
                        <a:t>8.2. Удовлетворенность родителей качеством дошкольного образования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977156"/>
                  </a:ext>
                </a:extLst>
              </a:tr>
              <a:tr h="17932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+mn-lt"/>
                          <a:cs typeface="Arial" panose="020B0604020202020204" pitchFamily="34" charset="0"/>
                        </a:rPr>
                        <a:t>8.3. Наличие индивидуальной поддержки развития детей в семье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080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98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73300"/>
              </p:ext>
            </p:extLst>
          </p:nvPr>
        </p:nvGraphicFramePr>
        <p:xfrm>
          <a:off x="142505" y="997181"/>
          <a:ext cx="11958451" cy="459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486">
                  <a:extLst>
                    <a:ext uri="{9D8B030D-6E8A-4147-A177-3AD203B41FA5}">
                      <a16:colId xmlns:a16="http://schemas.microsoft.com/office/drawing/2014/main" val="145034769"/>
                    </a:ext>
                  </a:extLst>
                </a:gridCol>
                <a:gridCol w="1891346">
                  <a:extLst>
                    <a:ext uri="{9D8B030D-6E8A-4147-A177-3AD203B41FA5}">
                      <a16:colId xmlns:a16="http://schemas.microsoft.com/office/drawing/2014/main" val="1532777261"/>
                    </a:ext>
                  </a:extLst>
                </a:gridCol>
                <a:gridCol w="1951579">
                  <a:extLst>
                    <a:ext uri="{9D8B030D-6E8A-4147-A177-3AD203B41FA5}">
                      <a16:colId xmlns:a16="http://schemas.microsoft.com/office/drawing/2014/main" val="2279202411"/>
                    </a:ext>
                  </a:extLst>
                </a:gridCol>
                <a:gridCol w="1927486">
                  <a:extLst>
                    <a:ext uri="{9D8B030D-6E8A-4147-A177-3AD203B41FA5}">
                      <a16:colId xmlns:a16="http://schemas.microsoft.com/office/drawing/2014/main" val="883510360"/>
                    </a:ext>
                  </a:extLst>
                </a:gridCol>
                <a:gridCol w="1944866">
                  <a:extLst>
                    <a:ext uri="{9D8B030D-6E8A-4147-A177-3AD203B41FA5}">
                      <a16:colId xmlns:a16="http://schemas.microsoft.com/office/drawing/2014/main" val="2192608149"/>
                    </a:ext>
                  </a:extLst>
                </a:gridCol>
                <a:gridCol w="1319815">
                  <a:extLst>
                    <a:ext uri="{9D8B030D-6E8A-4147-A177-3AD203B41FA5}">
                      <a16:colId xmlns:a16="http://schemas.microsoft.com/office/drawing/2014/main" val="430026818"/>
                    </a:ext>
                  </a:extLst>
                </a:gridCol>
                <a:gridCol w="995873">
                  <a:extLst>
                    <a:ext uri="{9D8B030D-6E8A-4147-A177-3AD203B41FA5}">
                      <a16:colId xmlns:a16="http://schemas.microsoft.com/office/drawing/2014/main" val="1040906114"/>
                    </a:ext>
                  </a:extLst>
                </a:gridCol>
              </a:tblGrid>
              <a:tr h="12390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Низкий уровень </a:t>
                      </a:r>
                    </a:p>
                    <a:p>
                      <a:pPr algn="ctr"/>
                      <a:r>
                        <a:rPr lang="ru-RU" sz="1600" dirty="0"/>
                        <a:t> (качество стремиться к базовому)</a:t>
                      </a:r>
                    </a:p>
                    <a:p>
                      <a:pPr algn="ctr"/>
                      <a:r>
                        <a:rPr lang="ru-RU" sz="1600" dirty="0"/>
                        <a:t> </a:t>
                      </a:r>
                      <a:r>
                        <a:rPr lang="ru-RU" sz="1600" u="sng" dirty="0"/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Средний уровень</a:t>
                      </a:r>
                    </a:p>
                    <a:p>
                      <a:pPr algn="ctr"/>
                      <a:r>
                        <a:rPr lang="ru-RU" sz="1600" dirty="0"/>
                        <a:t>  (базовый)</a:t>
                      </a:r>
                    </a:p>
                    <a:p>
                      <a:pPr algn="ctr"/>
                      <a:r>
                        <a:rPr lang="ru-RU" sz="1600" dirty="0"/>
                        <a:t>  </a:t>
                      </a:r>
                    </a:p>
                    <a:p>
                      <a:pPr algn="ctr"/>
                      <a:r>
                        <a:rPr lang="ru-RU" sz="1600" dirty="0"/>
                        <a:t> </a:t>
                      </a:r>
                    </a:p>
                    <a:p>
                      <a:pPr algn="ctr"/>
                      <a:r>
                        <a:rPr lang="ru-RU" sz="1600" u="sng" dirty="0"/>
                        <a:t>2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Высокий уровень </a:t>
                      </a:r>
                    </a:p>
                    <a:p>
                      <a:pPr algn="ctr"/>
                      <a:r>
                        <a:rPr lang="ru-RU" sz="1600" dirty="0"/>
                        <a:t> (хорошее качество)</a:t>
                      </a:r>
                    </a:p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  </a:t>
                      </a:r>
                      <a:r>
                        <a:rPr lang="ru-RU" sz="1600" u="sng" dirty="0"/>
                        <a:t>3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Подтверждающие документы и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Самооценка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Оценка эксперта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94742"/>
                  </a:ext>
                </a:extLst>
              </a:tr>
              <a:tr h="328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+mn-lt"/>
                          <a:cs typeface="Arial" panose="020B0604020202020204" pitchFamily="34" charset="0"/>
                        </a:rPr>
                        <a:t>8.1.  Численность/ удельный вес численности родителей воспитанников, участвующих в образовательной деятельности ОУ</a:t>
                      </a:r>
                    </a:p>
                    <a:p>
                      <a:endParaRPr lang="ru-RU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60% родителей участвуют в образовательной деятельности ОУ</a:t>
                      </a:r>
                      <a:r>
                        <a:rPr lang="ru-RU" sz="1800" dirty="0"/>
                        <a:t> </a:t>
                      </a:r>
                    </a:p>
                  </a:txBody>
                  <a:tcPr>
                    <a:solidFill>
                      <a:srgbClr val="E3CB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61%  до 80% родителей участвуют в образовательной деятельности ОУ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81 %  и более родителей участвуют в образовательной деятельности ОУ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Информационная справка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5191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513661"/>
            <a:ext cx="1184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8 область качества - Организация взаимодействия с семьей</a:t>
            </a:r>
          </a:p>
        </p:txBody>
      </p:sp>
    </p:spTree>
    <p:extLst>
      <p:ext uri="{BB962C8B-B14F-4D97-AF65-F5344CB8AC3E}">
        <p14:creationId xmlns:p14="http://schemas.microsoft.com/office/powerpoint/2010/main" val="149662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434" y="0"/>
            <a:ext cx="6430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6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72971"/>
              </p:ext>
            </p:extLst>
          </p:nvPr>
        </p:nvGraphicFramePr>
        <p:xfrm>
          <a:off x="166255" y="1009403"/>
          <a:ext cx="11827824" cy="5223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558">
                  <a:extLst>
                    <a:ext uri="{9D8B030D-6E8A-4147-A177-3AD203B41FA5}">
                      <a16:colId xmlns:a16="http://schemas.microsoft.com/office/drawing/2014/main" val="145034769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1532777261"/>
                    </a:ext>
                  </a:extLst>
                </a:gridCol>
                <a:gridCol w="1805050">
                  <a:extLst>
                    <a:ext uri="{9D8B030D-6E8A-4147-A177-3AD203B41FA5}">
                      <a16:colId xmlns:a16="http://schemas.microsoft.com/office/drawing/2014/main" val="2279202411"/>
                    </a:ext>
                  </a:extLst>
                </a:gridCol>
                <a:gridCol w="1733797">
                  <a:extLst>
                    <a:ext uri="{9D8B030D-6E8A-4147-A177-3AD203B41FA5}">
                      <a16:colId xmlns:a16="http://schemas.microsoft.com/office/drawing/2014/main" val="883510360"/>
                    </a:ext>
                  </a:extLst>
                </a:gridCol>
                <a:gridCol w="1923803">
                  <a:extLst>
                    <a:ext uri="{9D8B030D-6E8A-4147-A177-3AD203B41FA5}">
                      <a16:colId xmlns:a16="http://schemas.microsoft.com/office/drawing/2014/main" val="2192608149"/>
                    </a:ext>
                  </a:extLst>
                </a:gridCol>
                <a:gridCol w="1365932">
                  <a:extLst>
                    <a:ext uri="{9D8B030D-6E8A-4147-A177-3AD203B41FA5}">
                      <a16:colId xmlns:a16="http://schemas.microsoft.com/office/drawing/2014/main" val="430026818"/>
                    </a:ext>
                  </a:extLst>
                </a:gridCol>
                <a:gridCol w="1199139">
                  <a:extLst>
                    <a:ext uri="{9D8B030D-6E8A-4147-A177-3AD203B41FA5}">
                      <a16:colId xmlns:a16="http://schemas.microsoft.com/office/drawing/2014/main" val="1040906114"/>
                    </a:ext>
                  </a:extLst>
                </a:gridCol>
              </a:tblGrid>
              <a:tr h="11994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Низкий уровень </a:t>
                      </a:r>
                    </a:p>
                    <a:p>
                      <a:pPr algn="ctr"/>
                      <a:r>
                        <a:rPr lang="ru-RU" sz="1600" dirty="0"/>
                        <a:t> (качество стремиться к базовому)</a:t>
                      </a:r>
                    </a:p>
                    <a:p>
                      <a:pPr algn="ctr"/>
                      <a:r>
                        <a:rPr lang="ru-RU" sz="1600" dirty="0"/>
                        <a:t> </a:t>
                      </a:r>
                      <a:r>
                        <a:rPr lang="ru-RU" sz="1600" u="sng" dirty="0"/>
                        <a:t>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Средний уровень</a:t>
                      </a:r>
                    </a:p>
                    <a:p>
                      <a:pPr algn="ctr"/>
                      <a:r>
                        <a:rPr lang="ru-RU" sz="1600" dirty="0"/>
                        <a:t>  (базовый)</a:t>
                      </a:r>
                    </a:p>
                    <a:p>
                      <a:pPr algn="ctr"/>
                      <a:r>
                        <a:rPr lang="ru-RU" sz="1600" dirty="0"/>
                        <a:t>  </a:t>
                      </a:r>
                    </a:p>
                    <a:p>
                      <a:pPr algn="ctr"/>
                      <a:r>
                        <a:rPr lang="ru-RU" sz="1600" u="sng" dirty="0"/>
                        <a:t> </a:t>
                      </a:r>
                    </a:p>
                    <a:p>
                      <a:pPr algn="ctr"/>
                      <a:endParaRPr lang="ru-RU" sz="1600" u="sng" dirty="0"/>
                    </a:p>
                    <a:p>
                      <a:pPr algn="ctr"/>
                      <a:r>
                        <a:rPr lang="ru-RU" sz="1600" u="sng" dirty="0"/>
                        <a:t>2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Высокий уровень </a:t>
                      </a:r>
                    </a:p>
                    <a:p>
                      <a:pPr algn="ctr"/>
                      <a:r>
                        <a:rPr lang="ru-RU" sz="1600" dirty="0"/>
                        <a:t> (хорошее качество)</a:t>
                      </a:r>
                    </a:p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u="sng" dirty="0"/>
                        <a:t>  3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Подтверждающие документы и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Самооценка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Оценка эксперта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94742"/>
                  </a:ext>
                </a:extLst>
              </a:tr>
              <a:tr h="3669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</a:rPr>
                        <a:t>8.2.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родителей качеством дошкольного образования</a:t>
                      </a: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Менее 70% родителей удовлетворены качеством дошкольного образования в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onsolas"/>
                        </a:rPr>
                        <a:t>От 71% до 85% родителей удовлетворены качеством дошкольного образования в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 86% и более  родителей удовлетворены качеством дошкольного образования в ОУ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Информационная</a:t>
                      </a:r>
                      <a:r>
                        <a:rPr lang="ru-RU" sz="1800" baseline="0" dirty="0"/>
                        <a:t> справка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5191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11983"/>
            <a:ext cx="1184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8 область качества - Организация взаимодействия с семьей</a:t>
            </a:r>
          </a:p>
        </p:txBody>
      </p:sp>
    </p:spTree>
    <p:extLst>
      <p:ext uri="{BB962C8B-B14F-4D97-AF65-F5344CB8AC3E}">
        <p14:creationId xmlns:p14="http://schemas.microsoft.com/office/powerpoint/2010/main" val="366041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222" y="0"/>
            <a:ext cx="5561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2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486" y="954948"/>
            <a:ext cx="6315821" cy="45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44112"/>
              </p:ext>
            </p:extLst>
          </p:nvPr>
        </p:nvGraphicFramePr>
        <p:xfrm>
          <a:off x="190005" y="902524"/>
          <a:ext cx="11910951" cy="55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301">
                  <a:extLst>
                    <a:ext uri="{9D8B030D-6E8A-4147-A177-3AD203B41FA5}">
                      <a16:colId xmlns:a16="http://schemas.microsoft.com/office/drawing/2014/main" val="145034769"/>
                    </a:ext>
                  </a:extLst>
                </a:gridCol>
                <a:gridCol w="1894975">
                  <a:extLst>
                    <a:ext uri="{9D8B030D-6E8A-4147-A177-3AD203B41FA5}">
                      <a16:colId xmlns:a16="http://schemas.microsoft.com/office/drawing/2014/main" val="1532777261"/>
                    </a:ext>
                  </a:extLst>
                </a:gridCol>
                <a:gridCol w="1905129">
                  <a:extLst>
                    <a:ext uri="{9D8B030D-6E8A-4147-A177-3AD203B41FA5}">
                      <a16:colId xmlns:a16="http://schemas.microsoft.com/office/drawing/2014/main" val="2279202411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883510360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2192608149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30026818"/>
                    </a:ext>
                  </a:extLst>
                </a:gridCol>
                <a:gridCol w="973777">
                  <a:extLst>
                    <a:ext uri="{9D8B030D-6E8A-4147-A177-3AD203B41FA5}">
                      <a16:colId xmlns:a16="http://schemas.microsoft.com/office/drawing/2014/main" val="1040906114"/>
                    </a:ext>
                  </a:extLst>
                </a:gridCol>
              </a:tblGrid>
              <a:tr h="15152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Низкий уровень </a:t>
                      </a:r>
                    </a:p>
                    <a:p>
                      <a:pPr algn="ctr"/>
                      <a:r>
                        <a:rPr lang="ru-RU" sz="1600" dirty="0"/>
                        <a:t> (качество стремиться к базовому)</a:t>
                      </a:r>
                    </a:p>
                    <a:p>
                      <a:pPr algn="ctr"/>
                      <a:r>
                        <a:rPr lang="ru-RU" sz="1600" u="sng" dirty="0"/>
                        <a:t> 1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Средний уровень</a:t>
                      </a:r>
                    </a:p>
                    <a:p>
                      <a:pPr algn="ctr"/>
                      <a:r>
                        <a:rPr lang="ru-RU" sz="1600" dirty="0"/>
                        <a:t>  (базовый)</a:t>
                      </a:r>
                    </a:p>
                    <a:p>
                      <a:pPr algn="ctr"/>
                      <a:r>
                        <a:rPr lang="ru-RU" sz="1600" dirty="0"/>
                        <a:t>  </a:t>
                      </a:r>
                    </a:p>
                    <a:p>
                      <a:pPr algn="ctr"/>
                      <a:r>
                        <a:rPr lang="ru-RU" sz="1600" dirty="0"/>
                        <a:t> </a:t>
                      </a:r>
                    </a:p>
                    <a:p>
                      <a:pPr algn="ctr"/>
                      <a:r>
                        <a:rPr lang="ru-RU" sz="1600" u="sng" dirty="0"/>
                        <a:t>2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Высокий уровень </a:t>
                      </a:r>
                    </a:p>
                    <a:p>
                      <a:pPr algn="ctr"/>
                      <a:r>
                        <a:rPr lang="ru-RU" sz="1600" dirty="0"/>
                        <a:t> (хорошее качество)</a:t>
                      </a:r>
                    </a:p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  </a:t>
                      </a:r>
                    </a:p>
                    <a:p>
                      <a:pPr algn="ctr"/>
                      <a:r>
                        <a:rPr lang="ru-RU" sz="1600" u="sng" dirty="0"/>
                        <a:t>3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Подтверждающие документы и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Самооценка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Оценка эксперта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94742"/>
                  </a:ext>
                </a:extLst>
              </a:tr>
              <a:tr h="399428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8.3. Наличие индивидуальной поддержки развития детей в семье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ОУ организована работа с родителями, направленная на индивидуальную поддержку развития детей в семье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ОУ организована работа с родителями, направленная на индивидуальную поддержку развития детей в семье с участием всех специалистов 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ОУ организована работа с родителями, направленная на индивидуальную поддержку развития детей в семье с учетом индивидуальных особенностей детей и потребностей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Информационная справка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85191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411984"/>
            <a:ext cx="1184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8 область качества - Организация взаимодействия с семьей</a:t>
            </a:r>
          </a:p>
        </p:txBody>
      </p:sp>
    </p:spTree>
    <p:extLst>
      <p:ext uri="{BB962C8B-B14F-4D97-AF65-F5344CB8AC3E}">
        <p14:creationId xmlns:p14="http://schemas.microsoft.com/office/powerpoint/2010/main" val="301144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76" y="0"/>
            <a:ext cx="7537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05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707</TotalTime>
  <Words>381</Words>
  <Application>Microsoft Office PowerPoint</Application>
  <PresentationFormat>Широкоэкранный</PresentationFormat>
  <Paragraphs>77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Impact</vt:lpstr>
      <vt:lpstr>Times New Roman</vt:lpstr>
      <vt:lpstr>NewsPrint</vt:lpstr>
      <vt:lpstr>Область качества   «Организация взаимодействия с семьей»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подходы к проведению внешнего экспертного мониторинга качества дошкольного образования в ДОО</dc:title>
  <dc:creator>User</dc:creator>
  <cp:lastModifiedBy>Гринвальд Ольга Геннадьевна</cp:lastModifiedBy>
  <cp:revision>69</cp:revision>
  <dcterms:created xsi:type="dcterms:W3CDTF">2021-10-26T14:49:19Z</dcterms:created>
  <dcterms:modified xsi:type="dcterms:W3CDTF">2022-02-02T06:15:31Z</dcterms:modified>
</cp:coreProperties>
</file>