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93" r:id="rId3"/>
    <p:sldId id="291" r:id="rId4"/>
    <p:sldId id="282" r:id="rId5"/>
    <p:sldId id="344" r:id="rId6"/>
    <p:sldId id="297" r:id="rId7"/>
    <p:sldId id="341" r:id="rId8"/>
    <p:sldId id="342" r:id="rId9"/>
    <p:sldId id="327" r:id="rId10"/>
    <p:sldId id="328" r:id="rId11"/>
    <p:sldId id="329" r:id="rId12"/>
    <p:sldId id="287" r:id="rId13"/>
    <p:sldId id="288" r:id="rId14"/>
    <p:sldId id="295" r:id="rId15"/>
    <p:sldId id="304" r:id="rId16"/>
    <p:sldId id="296" r:id="rId17"/>
    <p:sldId id="277" r:id="rId18"/>
    <p:sldId id="298" r:id="rId19"/>
    <p:sldId id="320" r:id="rId20"/>
    <p:sldId id="319" r:id="rId21"/>
    <p:sldId id="336" r:id="rId22"/>
    <p:sldId id="299" r:id="rId23"/>
    <p:sldId id="300" r:id="rId24"/>
    <p:sldId id="333" r:id="rId25"/>
    <p:sldId id="332" r:id="rId26"/>
    <p:sldId id="261" r:id="rId27"/>
    <p:sldId id="321" r:id="rId28"/>
    <p:sldId id="322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259" r:id="rId37"/>
    <p:sldId id="263" r:id="rId38"/>
    <p:sldId id="337" r:id="rId39"/>
    <p:sldId id="325" r:id="rId40"/>
    <p:sldId id="313" r:id="rId41"/>
    <p:sldId id="33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A6AC8F-BAA5-4D1C-9E39-8BA4E1842766}">
          <p14:sldIdLst>
            <p14:sldId id="268"/>
            <p14:sldId id="293"/>
            <p14:sldId id="291"/>
            <p14:sldId id="282"/>
            <p14:sldId id="344"/>
            <p14:sldId id="297"/>
            <p14:sldId id="341"/>
            <p14:sldId id="342"/>
            <p14:sldId id="327"/>
            <p14:sldId id="328"/>
            <p14:sldId id="329"/>
            <p14:sldId id="287"/>
            <p14:sldId id="288"/>
            <p14:sldId id="295"/>
            <p14:sldId id="304"/>
            <p14:sldId id="296"/>
            <p14:sldId id="277"/>
            <p14:sldId id="298"/>
            <p14:sldId id="320"/>
            <p14:sldId id="319"/>
            <p14:sldId id="336"/>
            <p14:sldId id="299"/>
            <p14:sldId id="300"/>
            <p14:sldId id="333"/>
            <p14:sldId id="332"/>
            <p14:sldId id="261"/>
            <p14:sldId id="321"/>
            <p14:sldId id="322"/>
            <p14:sldId id="307"/>
            <p14:sldId id="308"/>
            <p14:sldId id="309"/>
            <p14:sldId id="310"/>
            <p14:sldId id="311"/>
            <p14:sldId id="312"/>
            <p14:sldId id="314"/>
            <p14:sldId id="259"/>
            <p14:sldId id="263"/>
            <p14:sldId id="337"/>
            <p14:sldId id="325"/>
            <p14:sldId id="31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FD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0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8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2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3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5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0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3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3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3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9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5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0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6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4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3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50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828C98-02E1-45B0-B837-568FE06E5603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6700E1-0A25-4CE7-AE1B-B6EEF019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100.ru/catalog/obrazovanie/moderato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udact.ru/law/pismo-minprosveshcheniia-rossii-ot-23012020-n-mr-4202/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udact.ru/law/pismo-minprosveshcheniia-rossii-ot-23012020-n-mr-4202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smooopdo.blogspot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mooopdo.blogsp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k.com/club21906814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69A0A75-A27F-765A-FA09-1B460406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70" y="862285"/>
            <a:ext cx="2286000" cy="1523122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A9EBA9-CFEE-2576-50E4-D89DC10F0581}"/>
              </a:ext>
            </a:extLst>
          </p:cNvPr>
          <p:cNvSpPr/>
          <p:nvPr/>
        </p:nvSpPr>
        <p:spPr>
          <a:xfrm>
            <a:off x="2911024" y="862285"/>
            <a:ext cx="740850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ШКОЛА </a:t>
            </a:r>
          </a:p>
          <a:p>
            <a:pPr algn="ctr"/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НАСТАВНИЧЕСТВА </a:t>
            </a:r>
          </a:p>
          <a:p>
            <a:pPr algn="ctr"/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педагогов МДОУ </a:t>
            </a:r>
          </a:p>
          <a:p>
            <a:pPr algn="ctr"/>
            <a:r>
              <a:rPr lang="ru-RU" sz="2800" b="1" cap="none" spc="0" dirty="0">
                <a:ln/>
                <a:solidFill>
                  <a:schemeClr val="accent3"/>
                </a:solidFill>
                <a:effectLst/>
              </a:rPr>
              <a:t>городского округа Тольятти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86194-65D6-49DA-B43B-A8839B38B3C2}"/>
              </a:ext>
            </a:extLst>
          </p:cNvPr>
          <p:cNvSpPr txBox="1"/>
          <p:nvPr/>
        </p:nvSpPr>
        <p:spPr>
          <a:xfrm>
            <a:off x="2261565" y="2966912"/>
            <a:ext cx="7942556" cy="273921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  <a:p>
            <a:pPr algn="ctr"/>
            <a:r>
              <a:rPr lang="ru-RU" sz="2800" b="1" dirty="0"/>
              <a:t>Наставничество как ресурс </a:t>
            </a:r>
          </a:p>
          <a:p>
            <a:pPr algn="ctr"/>
            <a:r>
              <a:rPr lang="ru-RU" sz="2800" b="1" dirty="0"/>
              <a:t>профессионального </a:t>
            </a:r>
          </a:p>
          <a:p>
            <a:pPr algn="ctr"/>
            <a:r>
              <a:rPr lang="ru-RU" sz="2800" b="1" dirty="0"/>
              <a:t>и личностного развития педагогов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000" dirty="0"/>
              <a:t>27</a:t>
            </a:r>
            <a:r>
              <a:rPr lang="ru-RU" sz="2000" dirty="0"/>
              <a:t>.</a:t>
            </a:r>
            <a:r>
              <a:rPr lang="en-US" sz="2000" dirty="0"/>
              <a:t>02</a:t>
            </a:r>
            <a:r>
              <a:rPr lang="ru-RU" sz="2000" dirty="0"/>
              <a:t>.</a:t>
            </a:r>
            <a:r>
              <a:rPr lang="en-US" sz="2000" dirty="0"/>
              <a:t>2023</a:t>
            </a:r>
            <a:endParaRPr lang="ru-RU" sz="2000" dirty="0"/>
          </a:p>
          <a:p>
            <a:pPr algn="ctr"/>
            <a:r>
              <a:rPr lang="ru-RU" sz="2000" dirty="0"/>
              <a:t>МАОУ ДПО ЦИТ</a:t>
            </a:r>
          </a:p>
        </p:txBody>
      </p:sp>
    </p:spTree>
    <p:extLst>
      <p:ext uri="{BB962C8B-B14F-4D97-AF65-F5344CB8AC3E}">
        <p14:creationId xmlns:p14="http://schemas.microsoft.com/office/powerpoint/2010/main" val="222010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C2EAB-D3B2-4412-841F-BAF8AA2D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26" y="1876806"/>
            <a:ext cx="3955823" cy="7081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ФЕДЕРАЛЬНЫЕ ПРОЕКТ «СОВРЕМЕННАЯ ШКОЛА»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80FFF-58F5-4481-8C6E-B5BC8E03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7" y="982131"/>
            <a:ext cx="5843381" cy="48937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	Концептуально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Система наставничества может стать</a:t>
            </a:r>
            <a:r>
              <a:rPr lang="ru-RU" dirty="0"/>
              <a:t>:</a:t>
            </a:r>
          </a:p>
          <a:p>
            <a:r>
              <a:rPr lang="ru-RU" dirty="0"/>
              <a:t> инструментом повышения качества образования</a:t>
            </a:r>
          </a:p>
          <a:p>
            <a:r>
              <a:rPr lang="ru-RU" dirty="0"/>
              <a:t>механизмом создания эффективных социальных лифтов</a:t>
            </a:r>
          </a:p>
          <a:p>
            <a:r>
              <a:rPr lang="ru-RU" dirty="0"/>
              <a:t>одним из катализаторов для «технологического рывка» российской экономики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FCA12-7F9C-47D4-9BB4-64FD175F5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u="sng" dirty="0"/>
              <a:t>Целевой показатель</a:t>
            </a:r>
            <a:r>
              <a:rPr lang="ru-RU" sz="2400" dirty="0"/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до конца 2024 года не менее 70% обучающихся ОО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будут вовлечены в различные формы сопровождения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и наставничества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18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33214-5064-4C5F-95FE-291CAAE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1684097"/>
            <a:ext cx="3718455" cy="975975"/>
          </a:xfrm>
        </p:spPr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15B74-9A94-47D3-B699-CFAD1112D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8" y="982131"/>
            <a:ext cx="5858932" cy="48937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F34E4-1A37-4F57-B55F-B09ACDF60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15"/>
          <a:stretch/>
        </p:blipFill>
        <p:spPr>
          <a:xfrm>
            <a:off x="5464849" y="1406458"/>
            <a:ext cx="5766569" cy="2823315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10693B4-A36F-47C3-AB87-156BE4489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1. Чем на практике обусловлена актуализация проблемы наставничества?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2. Что именно делает наставник и что отличает его деятельность от любого другого вида деятельности?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3. Какие условия должны быть созданы, чтобы институт наставничества эффективно функционировал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и развивался?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27D5-D168-4750-BC2E-0D806D23F249}"/>
              </a:ext>
            </a:extLst>
          </p:cNvPr>
          <p:cNvSpPr txBox="1"/>
          <p:nvPr/>
        </p:nvSpPr>
        <p:spPr>
          <a:xfrm>
            <a:off x="5514108" y="4793673"/>
            <a:ext cx="567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Насколько можно предугадать результаты действий?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Насколько Вы знаете ситуацию?</a:t>
            </a:r>
          </a:p>
        </p:txBody>
      </p:sp>
    </p:spTree>
    <p:extLst>
      <p:ext uri="{BB962C8B-B14F-4D97-AF65-F5344CB8AC3E}">
        <p14:creationId xmlns:p14="http://schemas.microsoft.com/office/powerpoint/2010/main" val="387000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F6B942-C88B-49F2-899F-112F3AFC47B4}"/>
              </a:ext>
            </a:extLst>
          </p:cNvPr>
          <p:cNvSpPr txBox="1"/>
          <p:nvPr/>
        </p:nvSpPr>
        <p:spPr>
          <a:xfrm>
            <a:off x="686422" y="704184"/>
            <a:ext cx="213667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АКТУАЛЬНОСТЬ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1A040-1BE0-4DA2-AC4A-0A66FA562B4D}"/>
              </a:ext>
            </a:extLst>
          </p:cNvPr>
          <p:cNvSpPr txBox="1"/>
          <p:nvPr/>
        </p:nvSpPr>
        <p:spPr>
          <a:xfrm>
            <a:off x="2864646" y="704184"/>
            <a:ext cx="864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МЕСТО ДОШКОЛЬНОГО ОБРАЗОВАНИЯ В ОБРАЗОВАНИИ БУДУЩЕГО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87E7A7-7C74-490F-8259-1E9FDB19D603}"/>
              </a:ext>
            </a:extLst>
          </p:cNvPr>
          <p:cNvSpPr/>
          <p:nvPr/>
        </p:nvSpPr>
        <p:spPr>
          <a:xfrm>
            <a:off x="3177409" y="1603525"/>
            <a:ext cx="589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  <a:latin typeface="Arial" panose="020B0604020202020204" pitchFamily="34" charset="0"/>
              </a:rPr>
              <a:t>Смена логики развития образовательных систем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B250CF-756F-4554-8F3B-A6F22B73A793}"/>
              </a:ext>
            </a:extLst>
          </p:cNvPr>
          <p:cNvSpPr/>
          <p:nvPr/>
        </p:nvSpPr>
        <p:spPr>
          <a:xfrm>
            <a:off x="7067032" y="2079846"/>
            <a:ext cx="3968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</a:rPr>
              <a:t>ТЕХНОЛОГИИ НОВОГО ПОКОЛЕНИЯ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</a:rPr>
              <a:t>Цифровая образовательная среда</a:t>
            </a:r>
            <a:br>
              <a:rPr lang="ru-RU" sz="1600" dirty="0"/>
            </a:br>
            <a:r>
              <a:rPr lang="ru-RU" sz="1600" dirty="0" err="1">
                <a:latin typeface="Arial" panose="020B0604020202020204" pitchFamily="34" charset="0"/>
              </a:rPr>
              <a:t>Stem-Steam</a:t>
            </a:r>
            <a:r>
              <a:rPr lang="ru-RU" sz="1600" dirty="0">
                <a:latin typeface="Arial" panose="020B0604020202020204" pitchFamily="34" charset="0"/>
              </a:rPr>
              <a:t>- </a:t>
            </a:r>
            <a:r>
              <a:rPr lang="ru-RU" sz="1600" dirty="0" err="1">
                <a:latin typeface="Arial" panose="020B0604020202020204" pitchFamily="34" charset="0"/>
              </a:rPr>
              <a:t>Steams</a:t>
            </a:r>
            <a:r>
              <a:rPr lang="ru-RU" sz="1600" dirty="0">
                <a:latin typeface="Arial" panose="020B0604020202020204" pitchFamily="34" charset="0"/>
              </a:rPr>
              <a:t> технологии</a:t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Высокотехнологическое</a:t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оборудование</a:t>
            </a:r>
            <a:br>
              <a:rPr lang="ru-RU" sz="1600" dirty="0"/>
            </a:br>
            <a:r>
              <a:rPr lang="ru-RU" sz="1600" dirty="0">
                <a:latin typeface="Arial" panose="020B0604020202020204" pitchFamily="34" charset="0"/>
              </a:rPr>
              <a:t>Технологии нового поколения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B432CA-9939-4FA0-9A8D-107F01F33547}"/>
              </a:ext>
            </a:extLst>
          </p:cNvPr>
          <p:cNvSpPr/>
          <p:nvPr/>
        </p:nvSpPr>
        <p:spPr>
          <a:xfrm>
            <a:off x="944232" y="2807537"/>
            <a:ext cx="2477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От образования 1.0 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К Образованию 4.0.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32F37A-77C1-48A8-9225-C397B8FF7BCC}"/>
              </a:ext>
            </a:extLst>
          </p:cNvPr>
          <p:cNvSpPr/>
          <p:nvPr/>
        </p:nvSpPr>
        <p:spPr>
          <a:xfrm>
            <a:off x="4005632" y="2361912"/>
            <a:ext cx="2477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Навыки XXI века</a:t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</a:rPr>
              <a:t>Новые грамотности</a:t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</a:rPr>
              <a:t>Новые профессии</a:t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</a:rPr>
              <a:t>будущего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B141B3-07F6-4D38-9DA6-9465E2F2FBF3}"/>
              </a:ext>
            </a:extLst>
          </p:cNvPr>
          <p:cNvSpPr/>
          <p:nvPr/>
        </p:nvSpPr>
        <p:spPr>
          <a:xfrm>
            <a:off x="890608" y="3966903"/>
            <a:ext cx="226638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НОВЫЕ СТАНДАРТЫ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на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E25850-F987-4DA2-9A74-446F483899E8}"/>
              </a:ext>
            </a:extLst>
          </p:cNvPr>
          <p:cNvSpPr/>
          <p:nvPr/>
        </p:nvSpPr>
        <p:spPr>
          <a:xfrm>
            <a:off x="3567014" y="3966903"/>
            <a:ext cx="2583255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СМЕНА РОЛИ ПЕДАГОГА В СОЗДАНИИ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ПРОСТРАНСТВА –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новые форматы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75DFA4-E2BE-43D7-AAA8-2950C260B9B8}"/>
              </a:ext>
            </a:extLst>
          </p:cNvPr>
          <p:cNvSpPr/>
          <p:nvPr/>
        </p:nvSpPr>
        <p:spPr>
          <a:xfrm>
            <a:off x="6560290" y="3966903"/>
            <a:ext cx="2321160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СЕТЕВОЕ ПАРТНЕРСТВО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Трансформация роли школы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 - как школа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Разработчики образовательных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решений для детей - как учителя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7FA247-13FA-4C91-A615-E2FDD46EA381}"/>
              </a:ext>
            </a:extLst>
          </p:cNvPr>
          <p:cNvSpPr/>
          <p:nvPr/>
        </p:nvSpPr>
        <p:spPr>
          <a:xfrm>
            <a:off x="9112908" y="3969763"/>
            <a:ext cx="218848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ПЕДАГОГИЧЕСКАЯ ТУРБУЛЕНТНОСТЬ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Стабилизация в неопределенности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и готовность к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изменениям</a:t>
            </a:r>
          </a:p>
        </p:txBody>
      </p:sp>
    </p:spTree>
    <p:extLst>
      <p:ext uri="{BB962C8B-B14F-4D97-AF65-F5344CB8AC3E}">
        <p14:creationId xmlns:p14="http://schemas.microsoft.com/office/powerpoint/2010/main" val="66702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194A9-ECE0-4998-8D22-740DB765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6" y="1674891"/>
            <a:ext cx="3718455" cy="8860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Трансформация </a:t>
            </a:r>
            <a:br>
              <a:rPr lang="ru-RU" sz="2800" b="1" dirty="0">
                <a:solidFill>
                  <a:schemeClr val="accent3"/>
                </a:solidFill>
              </a:rPr>
            </a:br>
            <a:r>
              <a:rPr lang="ru-RU" sz="2800" b="1" dirty="0">
                <a:solidFill>
                  <a:schemeClr val="accent3"/>
                </a:solidFill>
              </a:rPr>
              <a:t>роли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A861ED-D82C-489B-865A-0D7721063ED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 dirty="0"/>
              <a:t>трансформация профессиональных компетенций педагога</a:t>
            </a:r>
          </a:p>
          <a:p>
            <a:r>
              <a:rPr lang="ru-RU" dirty="0"/>
              <a:t>желание и потребность учиться</a:t>
            </a:r>
          </a:p>
          <a:p>
            <a:r>
              <a:rPr lang="ru-RU" dirty="0"/>
              <a:t>верификация, структурирование, анализ и т.п. информации</a:t>
            </a:r>
          </a:p>
          <a:p>
            <a:r>
              <a:rPr lang="ru-RU" dirty="0"/>
              <a:t>проектное мышление, способность управлять проектами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C5E5CE-5435-437A-8DB0-EDE8DE6EA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КОМПЕТЕНЦИИ </a:t>
            </a:r>
            <a:r>
              <a:rPr lang="en-US" b="1" dirty="0">
                <a:solidFill>
                  <a:schemeClr val="accent2"/>
                </a:solidFill>
              </a:rPr>
              <a:t>4 </a:t>
            </a:r>
            <a:r>
              <a:rPr lang="ru-RU" b="1" dirty="0">
                <a:solidFill>
                  <a:schemeClr val="accent2"/>
                </a:solidFill>
              </a:rPr>
              <a:t>К</a:t>
            </a:r>
          </a:p>
          <a:p>
            <a:r>
              <a:rPr lang="ru-RU" b="1" dirty="0">
                <a:solidFill>
                  <a:schemeClr val="accent2"/>
                </a:solidFill>
              </a:rPr>
              <a:t>- Коммуникация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- Критическое мышление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- Креативность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- Коллаборация (кооперация)</a:t>
            </a:r>
          </a:p>
        </p:txBody>
      </p:sp>
    </p:spTree>
    <p:extLst>
      <p:ext uri="{BB962C8B-B14F-4D97-AF65-F5344CB8AC3E}">
        <p14:creationId xmlns:p14="http://schemas.microsoft.com/office/powerpoint/2010/main" val="164297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85EB6-C90E-4F11-8063-2C73792A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59" y="935979"/>
            <a:ext cx="7062128" cy="4230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8BF1D-C30E-4691-BE0E-DABCCE794061}"/>
              </a:ext>
            </a:extLst>
          </p:cNvPr>
          <p:cNvSpPr txBox="1"/>
          <p:nvPr/>
        </p:nvSpPr>
        <p:spPr>
          <a:xfrm>
            <a:off x="1078054" y="935979"/>
            <a:ext cx="2838164" cy="4801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АТЛАС </a:t>
            </a:r>
          </a:p>
          <a:p>
            <a:pPr algn="ctr"/>
            <a:r>
              <a:rPr lang="ru-RU" b="1" dirty="0">
                <a:solidFill>
                  <a:schemeClr val="accent3"/>
                </a:solidFill>
              </a:rPr>
              <a:t>НОВЫХ ПРОФЕССИЙ</a:t>
            </a:r>
          </a:p>
          <a:p>
            <a:endParaRPr lang="ru-RU" dirty="0"/>
          </a:p>
          <a:p>
            <a:r>
              <a:rPr lang="ru-RU" dirty="0"/>
              <a:t>Образование: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Модератор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Ментор стартапов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Тьютор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Организатор проектного обучения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https://atlas100.ru/catalog/obrazovanie/moderator/</a:t>
            </a:r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15CF-7B94-47A9-A3B2-576CF55F1EFA}"/>
              </a:ext>
            </a:extLst>
          </p:cNvPr>
          <p:cNvSpPr txBox="1"/>
          <p:nvPr/>
        </p:nvSpPr>
        <p:spPr>
          <a:xfrm>
            <a:off x="5292437" y="5451803"/>
            <a:ext cx="540327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Переход от работы-функции – к работе в проектах</a:t>
            </a:r>
          </a:p>
        </p:txBody>
      </p:sp>
    </p:spTree>
    <p:extLst>
      <p:ext uri="{BB962C8B-B14F-4D97-AF65-F5344CB8AC3E}">
        <p14:creationId xmlns:p14="http://schemas.microsoft.com/office/powerpoint/2010/main" val="60011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rticlekz.com/uploads/data/files/pics9/3_111.png">
            <a:extLst>
              <a:ext uri="{FF2B5EF4-FFF2-40B4-BE49-F238E27FC236}">
                <a16:creationId xmlns:a16="http://schemas.microsoft.com/office/drawing/2014/main" id="{BA64A5EA-B0E2-4C71-A94E-5FC4A83A61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"/>
          <a:stretch/>
        </p:blipFill>
        <p:spPr bwMode="auto">
          <a:xfrm>
            <a:off x="1670168" y="3255432"/>
            <a:ext cx="5939790" cy="2397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2E5B6C-02F2-42C3-86BB-2BF43B0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822" y="719092"/>
            <a:ext cx="6503393" cy="1988598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 потенциал</a:t>
            </a: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это «совокупность физических и духовных сил граждан,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которые могут быть использованы для достижения индивидуальных и общественных целей, как инструментальных, так и экзистенциональных, включая расширение самих потенций человека и возможность его самореализации»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(Вишневский А.Г., Васин С.А., Зайончковская Ж.А.)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CC523390-121D-495C-9CA9-BE4188492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73266" y="743270"/>
            <a:ext cx="3657600" cy="5024324"/>
          </a:xfrm>
          <a:prstGeom prst="roundRect">
            <a:avLst>
              <a:gd name="adj" fmla="val 0"/>
            </a:avLst>
          </a:prstGeom>
          <a:ln w="3175"/>
        </p:spPr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4D8E17-705A-432F-B085-47BAC9BFD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134" y="2831977"/>
            <a:ext cx="6676081" cy="31604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1D1DE8-FA15-442A-B600-2BBF896F4D6F}"/>
              </a:ext>
            </a:extLst>
          </p:cNvPr>
          <p:cNvSpPr/>
          <p:nvPr/>
        </p:nvSpPr>
        <p:spPr>
          <a:xfrm>
            <a:off x="7904612" y="1389356"/>
            <a:ext cx="319490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b="1" i="1" dirty="0">
              <a:solidFill>
                <a:schemeClr val="accent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300" b="1" i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Потребности воспроизводства рабочей силы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отражают условия производственной деятельности человека. </a:t>
            </a:r>
          </a:p>
          <a:p>
            <a:pPr algn="ctr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ним относятся: потребности в пище, одежде, жилище, транспорте, сохранении здоровья, повышении профессионального образования, информации и т. п. </a:t>
            </a:r>
          </a:p>
          <a:p>
            <a:pPr algn="ctr"/>
            <a:endParaRPr lang="ru-RU" sz="13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300" b="1" i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Потребности развития личности.</a:t>
            </a:r>
          </a:p>
          <a:p>
            <a:pPr algn="ctr"/>
            <a:r>
              <a:rPr lang="ru-RU" sz="1300" b="1" i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Отражает все условия жизнедеятельности человека в обществе. Это потребности социально активной личности</a:t>
            </a:r>
            <a:endParaRPr lang="ru-R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0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0.rbk.ru/v6_top_pics/resized/590xH/media/img/0/52/756697067260520.png">
            <a:extLst>
              <a:ext uri="{FF2B5EF4-FFF2-40B4-BE49-F238E27FC236}">
                <a16:creationId xmlns:a16="http://schemas.microsoft.com/office/drawing/2014/main" id="{1BCC8C0B-96EF-4966-9C31-05108601B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13" y="1402672"/>
            <a:ext cx="4747412" cy="379380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ont.ws/uploads/pic/2016/10/maslou.jpg">
            <a:extLst>
              <a:ext uri="{FF2B5EF4-FFF2-40B4-BE49-F238E27FC236}">
                <a16:creationId xmlns:a16="http://schemas.microsoft.com/office/drawing/2014/main" id="{426CB0EE-CA86-4805-BB41-01B8EFE9B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159" b="-1"/>
          <a:stretch/>
        </p:blipFill>
        <p:spPr bwMode="auto">
          <a:xfrm>
            <a:off x="774500" y="1340528"/>
            <a:ext cx="4747411" cy="38727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6CFBF-6668-45DB-A352-3CAA4C61D8C7}"/>
              </a:ext>
            </a:extLst>
          </p:cNvPr>
          <p:cNvSpPr txBox="1"/>
          <p:nvPr/>
        </p:nvSpPr>
        <p:spPr>
          <a:xfrm>
            <a:off x="5521912" y="786530"/>
            <a:ext cx="563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Пирамида потребностей по </a:t>
            </a:r>
            <a:r>
              <a:rPr lang="ru-RU" sz="2400" b="1" dirty="0" err="1">
                <a:solidFill>
                  <a:schemeClr val="accent3"/>
                </a:solidFill>
              </a:rPr>
              <a:t>А.Маслоу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97E9D-E981-4821-9192-AC334BDBFE43}"/>
              </a:ext>
            </a:extLst>
          </p:cNvPr>
          <p:cNvSpPr txBox="1"/>
          <p:nvPr/>
        </p:nvSpPr>
        <p:spPr>
          <a:xfrm>
            <a:off x="774500" y="5455328"/>
            <a:ext cx="10299669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Наставничество как ресурс профессионального личностного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9210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sy-files.ru/wp-content/uploads/6/9/5/695adda2ddf28f7e4384b88e2cb6ca4c.jpeg">
            <a:extLst>
              <a:ext uri="{FF2B5EF4-FFF2-40B4-BE49-F238E27FC236}">
                <a16:creationId xmlns:a16="http://schemas.microsoft.com/office/drawing/2014/main" id="{3CFCCB37-D0E4-48F6-8227-8F6EBD96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6" y="729879"/>
            <a:ext cx="7696940" cy="54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335364-FC76-068A-B9BC-52B1CBC4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196394"/>
            <a:ext cx="2199594" cy="114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538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B35D6-25A9-4998-B7FF-172DFEA6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388534"/>
            <a:ext cx="3526764" cy="137160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Цель внедрения целевой модели наставничества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6AF26E-9248-42D3-BD2A-16FCBCE2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974" y="568171"/>
            <a:ext cx="5655075" cy="55840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Garamond" panose="02020404030301010803" pitchFamily="18" charset="0"/>
              </a:rPr>
              <a:t>Задачи внедрения целевой модели наставничества: </a:t>
            </a:r>
          </a:p>
          <a:p>
            <a:r>
              <a:rPr lang="ru-RU" sz="1500" b="1" dirty="0">
                <a:latin typeface="Garamond" panose="02020404030301010803" pitchFamily="18" charset="0"/>
              </a:rPr>
              <a:t>улучшение показателей организаций</a:t>
            </a:r>
            <a:r>
              <a:rPr lang="ru-RU" sz="1500" dirty="0">
                <a:latin typeface="Garamond" panose="02020404030301010803" pitchFamily="18" charset="0"/>
              </a:rPr>
              <a:t> …осуществляющих деятельность по образовательным программам в образовательной, социокультурной, спортивной и других сферах;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подготовка обучающегося к </a:t>
            </a:r>
            <a:r>
              <a:rPr lang="ru-RU" sz="1500" b="1" dirty="0">
                <a:latin typeface="Garamond" panose="02020404030301010803" pitchFamily="18" charset="0"/>
              </a:rPr>
              <a:t>самостоятельной, осознанной и социально продуктивной деятельности в современном мире…</a:t>
            </a:r>
            <a:endParaRPr lang="ru-RU" sz="1500" dirty="0">
              <a:latin typeface="Garamond" panose="02020404030301010803" pitchFamily="18" charset="0"/>
            </a:endParaRPr>
          </a:p>
          <a:p>
            <a:r>
              <a:rPr lang="ru-RU" sz="1500" dirty="0">
                <a:latin typeface="Garamond" panose="02020404030301010803" pitchFamily="18" charset="0"/>
              </a:rPr>
              <a:t>раскрытие</a:t>
            </a:r>
            <a:r>
              <a:rPr lang="ru-RU" sz="1500" b="1" dirty="0">
                <a:latin typeface="Garamond" panose="02020404030301010803" pitchFamily="18" charset="0"/>
              </a:rPr>
              <a:t> личностного, творческого, профессионального потенциала </a:t>
            </a:r>
            <a:r>
              <a:rPr lang="ru-RU" sz="1500" dirty="0">
                <a:latin typeface="Garamond" panose="02020404030301010803" pitchFamily="18" charset="0"/>
              </a:rPr>
              <a:t>каждого обучающегося, поддержка формирования и реализации индивидуальной образовательной траектории.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создание</a:t>
            </a:r>
            <a:r>
              <a:rPr lang="ru-RU" sz="1500" b="1" dirty="0">
                <a:latin typeface="Garamond" panose="02020404030301010803" pitchFamily="18" charset="0"/>
              </a:rPr>
              <a:t> психологически комфортной среды </a:t>
            </a:r>
            <a:r>
              <a:rPr lang="ru-RU" sz="1500" dirty="0">
                <a:latin typeface="Garamond" panose="02020404030301010803" pitchFamily="18" charset="0"/>
              </a:rPr>
              <a:t>для развития и повышения квалификации педагогов, увеличение числа закрепившихся в профессии педагогических кадров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создание</a:t>
            </a:r>
            <a:r>
              <a:rPr lang="ru-RU" sz="1500" b="1" dirty="0">
                <a:latin typeface="Garamond" panose="02020404030301010803" pitchFamily="18" charset="0"/>
              </a:rPr>
              <a:t> канала эффективного обмена </a:t>
            </a:r>
            <a:r>
              <a:rPr lang="ru-RU" sz="1500" dirty="0">
                <a:latin typeface="Garamond" panose="02020404030301010803" pitchFamily="18" charset="0"/>
              </a:rPr>
              <a:t>личностным, жизненным и профессиональным опытом для каждого субъекта образовательной и профессиональной деятельности</a:t>
            </a:r>
          </a:p>
          <a:p>
            <a:r>
              <a:rPr lang="ru-RU" sz="1500" dirty="0">
                <a:latin typeface="Garamond" panose="02020404030301010803" pitchFamily="18" charset="0"/>
              </a:rPr>
              <a:t>формирование </a:t>
            </a:r>
            <a:r>
              <a:rPr lang="ru-RU" sz="1500" b="1" dirty="0">
                <a:latin typeface="Garamond" panose="02020404030301010803" pitchFamily="18" charset="0"/>
              </a:rPr>
              <a:t>открытого и эффективного сообщества </a:t>
            </a:r>
            <a:r>
              <a:rPr lang="ru-RU" sz="1500" dirty="0">
                <a:latin typeface="Garamond" panose="02020404030301010803" pitchFamily="18" charset="0"/>
              </a:rPr>
              <a:t>вокруг образовательной организации, способного на комплексную поддержку ее деятельности, в котором выстроены доверительные и партнерские отношения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64E42-F5CF-421B-865C-26FBF733B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726" y="2911876"/>
            <a:ext cx="4045258" cy="313381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900" b="1" dirty="0">
                <a:solidFill>
                  <a:srgbClr val="C00000"/>
                </a:solidFill>
              </a:rPr>
              <a:t>максимально полное раскрытие потенциала личности наставляемого,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необходимое для успешной личной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и профессиональной </a:t>
            </a:r>
            <a:r>
              <a:rPr lang="ru-RU" dirty="0">
                <a:solidFill>
                  <a:srgbClr val="FF0000"/>
                </a:solidFill>
              </a:rPr>
              <a:t>самореализации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в современных условиях неопределенности,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а также создание условий для формирования </a:t>
            </a:r>
            <a:r>
              <a:rPr lang="ru-RU" dirty="0">
                <a:solidFill>
                  <a:srgbClr val="FF0000"/>
                </a:solidFill>
              </a:rPr>
              <a:t>эффективной системы поддержки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самоопределения и профессиональной ориентации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1160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6F48C-5CAC-4CE2-8675-BA23D14D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810228"/>
            <a:ext cx="3881871" cy="16436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???</a:t>
            </a:r>
            <a:br>
              <a:rPr lang="ru-RU" sz="2800" b="1" dirty="0">
                <a:solidFill>
                  <a:srgbClr val="C00000"/>
                </a:solidFill>
              </a:rPr>
            </a:b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chemeClr val="accent3"/>
                </a:solidFill>
              </a:rPr>
              <a:t>НАСТАВНИЧЕСТВО</a:t>
            </a:r>
            <a:br>
              <a:rPr lang="ru-RU" sz="2800" b="1" dirty="0"/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81707-35B0-425C-B396-0FBE7A843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/>
                </a:solidFill>
              </a:rPr>
              <a:t>ФОРМА НАСТАВНИЧЕСТВА </a:t>
            </a:r>
            <a:r>
              <a:rPr lang="ru-RU" dirty="0"/>
              <a:t>- способ реализации </a:t>
            </a:r>
            <a:r>
              <a:rPr lang="ru-RU" b="1" dirty="0"/>
              <a:t>целевой</a:t>
            </a:r>
            <a:r>
              <a:rPr lang="ru-RU" dirty="0"/>
              <a:t> модели через организацию работы </a:t>
            </a:r>
            <a:r>
              <a:rPr lang="ru-RU" b="1" dirty="0"/>
              <a:t>наставнической пары </a:t>
            </a:r>
            <a:r>
              <a:rPr lang="ru-RU" dirty="0"/>
              <a:t>или </a:t>
            </a:r>
            <a:r>
              <a:rPr lang="ru-RU" b="1" dirty="0"/>
              <a:t>группы</a:t>
            </a:r>
            <a:r>
              <a:rPr lang="ru-RU" dirty="0"/>
              <a:t>, участники которой находятся в заданной обстоятельствами </a:t>
            </a:r>
            <a:r>
              <a:rPr lang="ru-RU" b="1" dirty="0"/>
              <a:t>ролевой ситуации</a:t>
            </a:r>
            <a:r>
              <a:rPr lang="ru-RU" dirty="0"/>
              <a:t>, определяемой </a:t>
            </a:r>
            <a:r>
              <a:rPr lang="ru-RU" b="1" dirty="0"/>
              <a:t>основной деятельностью и позицией </a:t>
            </a:r>
            <a:r>
              <a:rPr lang="ru-RU" dirty="0"/>
              <a:t>участников.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430DA2-FFA1-4639-85D5-A59A0B3B8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5895" y="2558005"/>
            <a:ext cx="4029788" cy="306156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- универсальная технология передачи опыта, знаний, формирования навыков, компетенций, </a:t>
            </a:r>
            <a:r>
              <a:rPr lang="ru-RU" sz="2400" dirty="0" err="1"/>
              <a:t>метакомпетенций</a:t>
            </a:r>
            <a:r>
              <a:rPr lang="ru-RU" sz="2400" dirty="0"/>
              <a:t> и ценностей через неформальное </a:t>
            </a:r>
            <a:r>
              <a:rPr lang="ru-RU" sz="2400" dirty="0" err="1"/>
              <a:t>взаимообогащающее</a:t>
            </a:r>
            <a:r>
              <a:rPr lang="ru-RU" sz="2400" dirty="0"/>
              <a:t> общение, основанное на доверии и партнерстве.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gzv.ru/wp-content/uploads/2022/06/ed452035-bcb3-4555-884b-e67296f8c34e.jpg">
            <a:extLst>
              <a:ext uri="{FF2B5EF4-FFF2-40B4-BE49-F238E27FC236}">
                <a16:creationId xmlns:a16="http://schemas.microsoft.com/office/drawing/2014/main" id="{118FA8FC-CD8D-4F87-910B-FE5E3ADD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21" y="1207363"/>
            <a:ext cx="4185821" cy="41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DED41-AFCB-455F-977A-FD100E31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814" y="949910"/>
            <a:ext cx="3570798" cy="495817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5427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DA7B7-257D-436D-A0B9-7EFE1478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730187"/>
            <a:ext cx="7962900" cy="53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1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C5610-92F2-4456-B515-8C5A0AC1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092" y="788502"/>
            <a:ext cx="3732241" cy="51557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b="1" dirty="0"/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8C526-CE72-4A76-92CD-A7D314A1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252" y="788502"/>
            <a:ext cx="5285991" cy="51666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/>
                </a:solidFill>
              </a:rPr>
              <a:t>	МИФЫ О НАСТАВНИЧЕСТВЕ</a:t>
            </a:r>
          </a:p>
          <a:p>
            <a:r>
              <a:rPr lang="ru-RU" dirty="0"/>
              <a:t>миф о том, что главное в наставничестве – </a:t>
            </a:r>
            <a:r>
              <a:rPr lang="ru-RU" b="1" dirty="0"/>
              <a:t>общение, доверительные отношения с подопечным</a:t>
            </a:r>
            <a:endParaRPr lang="ru-RU" dirty="0"/>
          </a:p>
          <a:p>
            <a:r>
              <a:rPr lang="ru-RU" dirty="0"/>
              <a:t>миф </a:t>
            </a:r>
            <a:r>
              <a:rPr lang="ru-RU" b="1" dirty="0"/>
              <a:t>о преобладании</a:t>
            </a:r>
            <a:r>
              <a:rPr lang="ru-RU" dirty="0"/>
              <a:t> в работе наставника </a:t>
            </a:r>
            <a:r>
              <a:rPr lang="ru-RU" b="1" dirty="0"/>
              <a:t>творческой деятельности</a:t>
            </a:r>
          </a:p>
          <a:p>
            <a:r>
              <a:rPr lang="ru-RU" b="1" dirty="0"/>
              <a:t> </a:t>
            </a:r>
            <a:r>
              <a:rPr lang="ru-RU" dirty="0"/>
              <a:t>миф </a:t>
            </a:r>
            <a:r>
              <a:rPr lang="ru-RU" b="1" dirty="0"/>
              <a:t>о собственном «всесилии»</a:t>
            </a:r>
            <a:r>
              <a:rPr lang="ru-RU" dirty="0"/>
              <a:t> как наставника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5A7AF7-929F-4CB6-B161-5C85CFD6F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7631" y="1304076"/>
            <a:ext cx="4312621" cy="4444467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F5F7C6-348B-6C04-2E6A-C254158C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93" y="788502"/>
            <a:ext cx="4394717" cy="52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A918D-C166-450C-8DD6-EFE9E5B3A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56"/>
          <a:stretch/>
        </p:blipFill>
        <p:spPr>
          <a:xfrm>
            <a:off x="963504" y="3178316"/>
            <a:ext cx="10264991" cy="2570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0EE13B-04DF-4865-AFD6-75CD33BFB758}"/>
              </a:ext>
            </a:extLst>
          </p:cNvPr>
          <p:cNvSpPr txBox="1"/>
          <p:nvPr/>
        </p:nvSpPr>
        <p:spPr>
          <a:xfrm>
            <a:off x="3116061" y="1855433"/>
            <a:ext cx="66404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/>
                </a:solidFill>
              </a:rPr>
              <a:t>5 ФОРМ НАСТАВНИЧЕСТВА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ДЛЯ РАЗНЫХ ЗАДАЧ И РОЛЕЙ</a:t>
            </a:r>
          </a:p>
        </p:txBody>
      </p:sp>
    </p:spTree>
    <p:extLst>
      <p:ext uri="{BB962C8B-B14F-4D97-AF65-F5344CB8AC3E}">
        <p14:creationId xmlns:p14="http://schemas.microsoft.com/office/powerpoint/2010/main" val="147232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4ED0FF-DAFE-40F0-8ED3-3E8B8A9436CE}"/>
              </a:ext>
            </a:extLst>
          </p:cNvPr>
          <p:cNvPicPr/>
          <p:nvPr/>
        </p:nvPicPr>
        <p:blipFill rotWithShape="1">
          <a:blip r:embed="rId2"/>
          <a:srcRect l="2340" t="16236" r="6766"/>
          <a:stretch/>
        </p:blipFill>
        <p:spPr>
          <a:xfrm>
            <a:off x="1358900" y="2311400"/>
            <a:ext cx="5561243" cy="3258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CBF2C-E891-42BA-B304-43B62DD2A26A}"/>
              </a:ext>
            </a:extLst>
          </p:cNvPr>
          <p:cNvSpPr txBox="1"/>
          <p:nvPr/>
        </p:nvSpPr>
        <p:spPr>
          <a:xfrm>
            <a:off x="1358900" y="1003177"/>
            <a:ext cx="556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СТРУКТУРА УПРАВЛЕНИЯ ВНЕДРЕНИЕМ ПРОГРАММЫ «ЦЕЛЕВАЯ МОДЕЛЬ НАСТАВНИЧЕСТВА»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BE8D46-7F28-4536-97DD-551D4D757759}"/>
              </a:ext>
            </a:extLst>
          </p:cNvPr>
          <p:cNvSpPr/>
          <p:nvPr/>
        </p:nvSpPr>
        <p:spPr>
          <a:xfrm>
            <a:off x="7378700" y="2311400"/>
            <a:ext cx="3949700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педагога-наставника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адаптационная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консультационная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контрольно-оценочная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аналитическая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координационная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развивающая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08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1356F5-6F79-466C-9AD7-EF42A7A2963E}"/>
              </a:ext>
            </a:extLst>
          </p:cNvPr>
          <p:cNvSpPr txBox="1"/>
          <p:nvPr/>
        </p:nvSpPr>
        <p:spPr>
          <a:xfrm>
            <a:off x="2197100" y="1244600"/>
            <a:ext cx="8001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Задачи наставнической деятельности:</a:t>
            </a:r>
          </a:p>
          <a:p>
            <a:endParaRPr lang="ru-RU" sz="2800" b="1" dirty="0">
              <a:solidFill>
                <a:schemeClr val="accent3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/>
              <a:t>Трансляция ценностно-смысловых установок деятельности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Выявление и актуализация у наставляемого «сильной» мотивации к деятельности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Педагогическая поддержка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Создание условий освоения деятельности, сочетающих психологический комфорт, безопасность для жизни и здоровья – и определенную степень риска, необходимую для формирования самостоятельности и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52350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C516D8-668E-48DB-8446-EFA48F3E4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53"/>
          <a:stretch/>
        </p:blipFill>
        <p:spPr>
          <a:xfrm>
            <a:off x="2382175" y="1721705"/>
            <a:ext cx="7382615" cy="4266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08D03-91E1-45A8-A74D-EDA012750A6C}"/>
              </a:ext>
            </a:extLst>
          </p:cNvPr>
          <p:cNvSpPr txBox="1"/>
          <p:nvPr/>
        </p:nvSpPr>
        <p:spPr>
          <a:xfrm>
            <a:off x="2618913" y="1198485"/>
            <a:ext cx="719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/>
                </a:solidFill>
              </a:rPr>
              <a:t>СТРУКТУРА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04302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ADAD3E-57BE-B11F-4D05-515B0058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749" y="825621"/>
            <a:ext cx="3718455" cy="468189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3"/>
                </a:solidFill>
              </a:rPr>
            </a:br>
            <a:r>
              <a:rPr lang="ru-RU" b="1" dirty="0">
                <a:solidFill>
                  <a:schemeClr val="accent3"/>
                </a:solidFill>
              </a:rPr>
              <a:t>НАСТАВНИЧЕСТВО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2E69E51-C4FA-79D8-308F-131741B7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879" y="1811107"/>
            <a:ext cx="4661745" cy="3426718"/>
          </a:xfrm>
          <a:ln>
            <a:solidFill>
              <a:schemeClr val="accent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Наставник – это…</a:t>
            </a:r>
          </a:p>
          <a:p>
            <a:r>
              <a:rPr lang="ru-RU" dirty="0"/>
              <a:t>1.</a:t>
            </a:r>
          </a:p>
          <a:p>
            <a:r>
              <a:rPr lang="ru-RU" dirty="0"/>
              <a:t>2. </a:t>
            </a:r>
          </a:p>
          <a:p>
            <a:r>
              <a:rPr lang="ru-RU" dirty="0"/>
              <a:t>3. </a:t>
            </a:r>
          </a:p>
          <a:p>
            <a:r>
              <a:rPr lang="ru-RU" dirty="0"/>
              <a:t>4.</a:t>
            </a:r>
          </a:p>
          <a:p>
            <a:r>
              <a:rPr lang="ru-RU" dirty="0"/>
              <a:t>5.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16A633-7DB9-A457-1293-750B21575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1" y="1233997"/>
            <a:ext cx="4838329" cy="4740676"/>
          </a:xfrm>
        </p:spPr>
        <p:txBody>
          <a:bodyPr>
            <a:normAutofit/>
          </a:bodyPr>
          <a:lstStyle/>
          <a:p>
            <a:r>
              <a:rPr lang="ru-RU" sz="1800" dirty="0"/>
              <a:t>способ передачи знаний, умений, навыков молодому человеку от более опытного и знающего, предоставление молодым людям помощи и совета, оказание необходимой поддержки в социализации и взрослении</a:t>
            </a:r>
          </a:p>
          <a:p>
            <a:endParaRPr lang="ru-RU" sz="1900" b="1" dirty="0">
              <a:solidFill>
                <a:schemeClr val="accent3"/>
              </a:solidFill>
            </a:endParaRPr>
          </a:p>
          <a:p>
            <a:r>
              <a:rPr lang="ru-RU" sz="1900" b="1" dirty="0">
                <a:solidFill>
                  <a:schemeClr val="accent3"/>
                </a:solidFill>
              </a:rPr>
              <a:t>Базовые принципы наставничества:</a:t>
            </a:r>
          </a:p>
          <a:p>
            <a:r>
              <a:rPr lang="ru-RU" sz="1900" dirty="0"/>
              <a:t>- Взаимообогащение</a:t>
            </a:r>
          </a:p>
          <a:p>
            <a:r>
              <a:rPr lang="ru-RU" sz="1900" dirty="0"/>
              <a:t>- Горизонтальные коммуникации</a:t>
            </a:r>
          </a:p>
          <a:p>
            <a:pPr marL="342900" indent="-342900">
              <a:buFontTx/>
              <a:buChar char="-"/>
            </a:pPr>
            <a:r>
              <a:rPr lang="ru-RU" sz="1900" dirty="0"/>
              <a:t>Доверие</a:t>
            </a:r>
          </a:p>
          <a:p>
            <a:pPr marL="342900" indent="-342900">
              <a:buFontTx/>
              <a:buChar char="-"/>
            </a:pPr>
            <a:endParaRPr lang="ru-RU" sz="1900" dirty="0"/>
          </a:p>
          <a:p>
            <a:pPr marL="342900" indent="-342900">
              <a:buFontTx/>
              <a:buChar char="-"/>
            </a:pPr>
            <a:endParaRPr lang="ru-RU" sz="19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156D4-4E1D-4619-9FBC-151D3B135552}"/>
              </a:ext>
            </a:extLst>
          </p:cNvPr>
          <p:cNvSpPr txBox="1"/>
          <p:nvPr/>
        </p:nvSpPr>
        <p:spPr>
          <a:xfrm>
            <a:off x="6855877" y="973844"/>
            <a:ext cx="3164562" cy="369332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ПРАКТИКУМ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19E720B-906C-4FDE-A8E8-47D6C3B6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22222"/>
              </p:ext>
            </p:extLst>
          </p:nvPr>
        </p:nvGraphicFramePr>
        <p:xfrm>
          <a:off x="1180730" y="5305044"/>
          <a:ext cx="9671894" cy="937260"/>
        </p:xfrm>
        <a:graphic>
          <a:graphicData uri="http://schemas.openxmlformats.org/drawingml/2006/table">
            <a:tbl>
              <a:tblPr/>
              <a:tblGrid>
                <a:gridCol w="9671894">
                  <a:extLst>
                    <a:ext uri="{9D8B030D-6E8A-4147-A177-3AD203B41FA5}">
                      <a16:colId xmlns:a16="http://schemas.microsoft.com/office/drawing/2014/main" val="1933126328"/>
                    </a:ext>
                  </a:extLst>
                </a:gridCol>
              </a:tblGrid>
              <a:tr h="811667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3C5F87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&lt;Письмо&gt; </a:t>
                      </a:r>
                      <a:r>
                        <a:rPr lang="ru-RU" sz="800" dirty="0" err="1">
                          <a:solidFill>
                            <a:srgbClr val="3C5F87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Минпросвещения</a:t>
                      </a:r>
                      <a:r>
                        <a:rPr lang="ru-RU" sz="800" dirty="0">
                          <a:solidFill>
                            <a:srgbClr val="3C5F87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 России от 23.01.2020 N МР-42/02 О направлении целевой модели наставничества и методических рекомендаций (вместе с Методическими рекомендациями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обучающимися)</a:t>
                      </a:r>
                      <a:endParaRPr lang="ru-RU" sz="800" dirty="0">
                        <a:solidFill>
                          <a:srgbClr val="8C8C8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0" marR="209550" marT="190500" marB="38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62242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8164CCA9-31F4-4C87-BCAE-D0E9902D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2970213"/>
            <a:ext cx="12192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07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E90AB-D15B-4423-B98F-28D7DF0F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669115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КТО МОЖЕТ БЫТЬ НАСТАВНИКОМ?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65B247-664B-4DB0-8755-54F57F528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1651247"/>
            <a:ext cx="9592732" cy="42246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‒ опытный педагог, имеющий устойчивые профессиональные достижения и успехи, а также педагог, стабильно показывающий высокое качество образования обучающихся по своему предмету вне зависимости от контингента детей;</a:t>
            </a:r>
            <a:br>
              <a:rPr lang="ru-RU" dirty="0"/>
            </a:br>
            <a:r>
              <a:rPr lang="ru-RU" dirty="0"/>
              <a:t>‒ педагог и иной специалист, заинтересованный в тиражировании личного педагогического опыта и создании продуктивной педагогической атмосферы, склонный к активной общественной работе, заинтересованный в успехе и повышении престижа образовательной организации, участников педагогических сообществ;</a:t>
            </a:r>
            <a:br>
              <a:rPr lang="ru-RU" dirty="0"/>
            </a:br>
            <a:r>
              <a:rPr lang="ru-RU" dirty="0"/>
              <a:t>‒ педагог-профессионал, пользующийся безусловным авторитетом среди педагогов, обладающий лидерскими качествами, организационными и коммуникативными навыками, хорошо развитой эмпатией, имеющий опыт</a:t>
            </a:r>
            <a:br>
              <a:rPr lang="ru-RU" dirty="0"/>
            </a:br>
            <a:r>
              <a:rPr lang="ru-RU" dirty="0"/>
              <a:t>успешной неформальной наставнической деятельности;</a:t>
            </a:r>
          </a:p>
          <a:p>
            <a:r>
              <a:rPr lang="ru-RU" dirty="0"/>
              <a:t>‒ методически ориентированный педагог или методист, обладающий аналитическими навыками, способный провести диагностические и мониторинговые процедуры, готовый транслировать собственный профессиональный опыт, создавать рефлексивную среду для освоения коллегами педагогических технологий и методик, которыми владеет сам; </a:t>
            </a:r>
            <a:br>
              <a:rPr lang="ru-RU" dirty="0"/>
            </a:br>
            <a:r>
              <a:rPr lang="ru-RU" dirty="0"/>
              <a:t>‒ педагог, готовый к самосовершенствованию, инновационному профессиональному развитию в плане приобретения новых компетенций и опыта, социально мобильный, способный к самообучению и дальнейшей успешной самореализации, но при этом заинтересованный в успехах наставляемого коллеги</a:t>
            </a:r>
            <a:br>
              <a:rPr lang="ru-RU" dirty="0"/>
            </a:br>
            <a:r>
              <a:rPr lang="ru-RU" dirty="0"/>
              <a:t>и готовый нести личную ответственность за его результаты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150283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A487D-8850-4C49-BC2C-BD532EA1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867134"/>
            <a:ext cx="9592732" cy="695748"/>
          </a:xfrm>
        </p:spPr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КТО МОЖЕТ БЫТЬ НАСТАВЛЯЕМЫМ?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508E64-38F9-4CA0-91EF-8282F6B2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1483930"/>
            <a:ext cx="9592732" cy="430451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– молодой / начинающий педагог</a:t>
            </a:r>
          </a:p>
          <a:p>
            <a:r>
              <a:rPr lang="ru-RU" dirty="0"/>
              <a:t>– педагог, приступивший к работе после длительного перерыва</a:t>
            </a:r>
          </a:p>
          <a:p>
            <a:r>
              <a:rPr lang="ru-RU" dirty="0"/>
              <a:t>– педагог, находящихся в процессе адаптации на новом месте работы</a:t>
            </a:r>
          </a:p>
          <a:p>
            <a:r>
              <a:rPr lang="ru-RU" dirty="0"/>
              <a:t>– педагог, желающий повысить свой профессиональный уровень в определенном направлении педагогической деятельности</a:t>
            </a:r>
            <a:br>
              <a:rPr lang="ru-RU" dirty="0"/>
            </a:br>
            <a:r>
              <a:rPr lang="ru-RU" dirty="0"/>
              <a:t>– педагог, желающий овладеть современными IT-программами, цифровыми навыками, ИКТ-компетенциями и т.д.</a:t>
            </a:r>
            <a:br>
              <a:rPr lang="ru-RU" dirty="0"/>
            </a:br>
            <a:r>
              <a:rPr lang="ru-RU" dirty="0"/>
              <a:t>– педагог, находящихся в состоянии профессионального, эмоционального</a:t>
            </a:r>
            <a:br>
              <a:rPr lang="ru-RU" dirty="0"/>
            </a:br>
            <a:r>
              <a:rPr lang="ru-RU" dirty="0"/>
              <a:t>выгорания</a:t>
            </a:r>
          </a:p>
          <a:p>
            <a:r>
              <a:rPr lang="ru-RU" dirty="0"/>
              <a:t>– педагог, испытывающий другие профессиональные затруднения и осознающий потребность в наставнике</a:t>
            </a:r>
            <a:br>
              <a:rPr lang="ru-RU" dirty="0"/>
            </a:br>
            <a:r>
              <a:rPr lang="ru-RU" dirty="0"/>
              <a:t>– стажер / студент, заключивший договор с обязательством последующего</a:t>
            </a:r>
            <a:br>
              <a:rPr lang="ru-RU" dirty="0"/>
            </a:br>
            <a:r>
              <a:rPr lang="ru-RU" dirty="0"/>
              <a:t>принятия на работу и/или проходящий стажировку/практику в образовательной</a:t>
            </a:r>
          </a:p>
        </p:txBody>
      </p:sp>
    </p:spTree>
    <p:extLst>
      <p:ext uri="{BB962C8B-B14F-4D97-AF65-F5344CB8AC3E}">
        <p14:creationId xmlns:p14="http://schemas.microsoft.com/office/powerpoint/2010/main" val="63295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7AAD2-75FB-4E74-9360-0BF725F7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07" y="676822"/>
            <a:ext cx="2664039" cy="1468800"/>
          </a:xfrm>
        </p:spPr>
        <p:txBody>
          <a:bodyPr>
            <a:normAutofit/>
          </a:bodyPr>
          <a:lstStyle/>
          <a:p>
            <a:r>
              <a:rPr lang="ru-RU" sz="2600" b="1" dirty="0"/>
              <a:t>Ценности наставничества</a:t>
            </a:r>
            <a:endParaRPr lang="ru-RU" sz="2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958AC8-6EBF-42F3-B756-929182D1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907" y="2344900"/>
            <a:ext cx="3676094" cy="860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МАНИФЕСТ НАСТАВНИКА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C234E-7CED-42B0-9C5F-0CE47CA4A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06176" y="790113"/>
            <a:ext cx="7608162" cy="5391065"/>
          </a:xfrm>
        </p:spPr>
        <p:txBody>
          <a:bodyPr>
            <a:normAutofit fontScale="55000" lnSpcReduction="20000"/>
          </a:bodyPr>
          <a:lstStyle/>
          <a:p>
            <a:r>
              <a:rPr lang="ru-RU" sz="2700" dirty="0"/>
              <a:t>Наставник помогает наставляемому осознать свои сильные и слабые стороны и определить векторы развития.</a:t>
            </a:r>
          </a:p>
          <a:p>
            <a:r>
              <a:rPr lang="ru-RU" sz="2700" dirty="0"/>
              <a:t>Наставник является примером жизни, поведения и ценностей для наставляемого.</a:t>
            </a:r>
          </a:p>
          <a:p>
            <a:r>
              <a:rPr lang="ru-RU" sz="2700" dirty="0"/>
              <a:t>Наставнические отношения формируются в условиях доверия, взаимообогащения и открытого диалога.</a:t>
            </a:r>
          </a:p>
          <a:p>
            <a:r>
              <a:rPr lang="ru-RU" sz="2700" dirty="0"/>
              <a:t>Наставник ориентируется на близкие, достижимые для наставляемого цели, но обсуждает с ним долгосрочную перспективу и будущее.</a:t>
            </a:r>
          </a:p>
          <a:p>
            <a:r>
              <a:rPr lang="ru-RU" sz="2700" dirty="0"/>
              <a:t>Наставник предлагает свою помощь в достижении целей и желаний наставляемого, и указывает на риски и противоречия.</a:t>
            </a:r>
          </a:p>
          <a:p>
            <a:r>
              <a:rPr lang="ru-RU" sz="2700" dirty="0"/>
              <a:t>Наставник не навязывает наставляемому собственное мнение и позицию, но стимулирует развитие у наставляемого своего индивидуального видения. </a:t>
            </a:r>
          </a:p>
          <a:p>
            <a:r>
              <a:rPr lang="ru-RU" sz="2700" dirty="0"/>
              <a:t>Наставник помогает наставляемому развить прикладные навыки, умения и компетенции.</a:t>
            </a:r>
          </a:p>
          <a:p>
            <a:r>
              <a:rPr lang="ru-RU" sz="2700" dirty="0"/>
              <a:t>Наставник по возможности оказывает наставляемому личностную и психологическую поддержку, мотивирует, подталкивает и ободряет его.</a:t>
            </a:r>
          </a:p>
          <a:p>
            <a:r>
              <a:rPr lang="ru-RU" sz="2700" dirty="0"/>
              <a:t>Наставник по согласованию с куратором может проводить дополнительные (в т.ч. выездные) мероприятия, направленные как на достижение цели наставнического взаимодействия, так и на укрепление взаимоотношений с наставляемым.</a:t>
            </a:r>
          </a:p>
          <a:p>
            <a:r>
              <a:rPr lang="ru-RU" sz="2700" dirty="0"/>
              <a:t>Наставник соблюдает обоюдные договоренности, не выходит за допустимые рамки субординации и не разглашает информацию, которую передает ему наставляемый</a:t>
            </a:r>
          </a:p>
          <a:p>
            <a:r>
              <a:rPr lang="ru-RU" sz="2700" dirty="0"/>
              <a:t>Наставник может быть инициатором завершения программы, но перед этим обязан приложить все усилия по сохранению доброкачественных наставнических отношений.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D3024D-30F7-46E8-9D25-CD0E07519BE2}"/>
              </a:ext>
            </a:extLst>
          </p:cNvPr>
          <p:cNvSpPr/>
          <p:nvPr/>
        </p:nvSpPr>
        <p:spPr>
          <a:xfrm>
            <a:off x="900533" y="4064394"/>
            <a:ext cx="3052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3C5F87"/>
                </a:solidFill>
                <a:latin typeface="Arial" panose="020B0604020202020204" pitchFamily="34" charset="0"/>
                <a:hlinkClick r:id="rId2"/>
              </a:rPr>
              <a:t>&lt;Письмо&gt; </a:t>
            </a:r>
            <a:r>
              <a:rPr lang="ru-RU" sz="800" dirty="0" err="1">
                <a:solidFill>
                  <a:srgbClr val="3C5F87"/>
                </a:solidFill>
                <a:latin typeface="Arial" panose="020B0604020202020204" pitchFamily="34" charset="0"/>
                <a:hlinkClick r:id="rId2"/>
              </a:rPr>
              <a:t>Минпросвещения</a:t>
            </a:r>
            <a:r>
              <a:rPr lang="ru-RU" sz="800" dirty="0">
                <a:solidFill>
                  <a:srgbClr val="3C5F87"/>
                </a:solidFill>
                <a:latin typeface="Arial" panose="020B0604020202020204" pitchFamily="34" charset="0"/>
                <a:hlinkClick r:id="rId2"/>
              </a:rPr>
              <a:t> России от 23.01.2020 N МР-42/02 О направлении целевой модели наставничества и методических рекомендаций (вместе с Методическими рекомендациями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обучающимися)</a:t>
            </a:r>
            <a:r>
              <a:rPr lang="ru-RU" sz="800" dirty="0">
                <a:solidFill>
                  <a:srgbClr val="8C8C8C"/>
                </a:solidFill>
                <a:latin typeface="Arial" panose="020B0604020202020204" pitchFamily="34" charset="0"/>
              </a:rPr>
              <a:t>&gt;</a:t>
            </a:r>
            <a:r>
              <a:rPr lang="ru-RU" sz="800" dirty="0">
                <a:solidFill>
                  <a:srgbClr val="3C5F87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8C8C8C"/>
                </a:solidFill>
                <a:latin typeface="Arial" panose="020B0604020202020204" pitchFamily="34" charset="0"/>
              </a:rPr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18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B354BA-5F4F-43BD-9328-C4E7EA320F70}"/>
              </a:ext>
            </a:extLst>
          </p:cNvPr>
          <p:cNvSpPr/>
          <p:nvPr/>
        </p:nvSpPr>
        <p:spPr>
          <a:xfrm>
            <a:off x="954183" y="2139519"/>
            <a:ext cx="10283633" cy="383380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«Школы наставничества»:</a:t>
            </a:r>
            <a:r>
              <a:rPr lang="ru-RU" sz="17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профессиональной компетентности педагогов-наставников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использовании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эффективных форм передачи опыта, знаний, формирования навыков, компетенций, метакомпетенций и ценностей наставляемому через неформальное взаимообогащающее общение, основанное на доверии и партнерстве.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6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эффективными формами распространения результативного педагогического опыта, с инновационными формами методической работы.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открытое сообщество и пространство для развития компетентности в области наставничества, профессионального роста и развития педагогов.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Содействовать распространению и внедрению лучших наставнических практик.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возможности для непрерывного развития профессионального мастерства, поддержка стремления к самореализации в профессиональной 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 к наставнической деятельности.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7785E-4148-412E-8A77-D2E381A50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38" y="671634"/>
            <a:ext cx="2683441" cy="139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685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7AAD2-75FB-4E74-9360-0BF725F7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07" y="676822"/>
            <a:ext cx="2664039" cy="1468800"/>
          </a:xfrm>
        </p:spPr>
        <p:txBody>
          <a:bodyPr>
            <a:normAutofit/>
          </a:bodyPr>
          <a:lstStyle/>
          <a:p>
            <a:r>
              <a:rPr lang="ru-RU" sz="2600" b="1" dirty="0"/>
              <a:t>Ценности наставничества</a:t>
            </a:r>
            <a:endParaRPr lang="ru-RU" sz="2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958AC8-6EBF-42F3-B756-929182D15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907" y="2344900"/>
            <a:ext cx="3676094" cy="86040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КОДЕКС</a:t>
            </a:r>
          </a:p>
          <a:p>
            <a:r>
              <a:rPr lang="ru-RU" b="1" dirty="0">
                <a:solidFill>
                  <a:schemeClr val="accent3"/>
                </a:solidFill>
              </a:rPr>
              <a:t> НАСТАВНИКА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C234E-7CED-42B0-9C5F-0CE47CA4A3C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06176" y="790113"/>
            <a:ext cx="7608162" cy="53910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 осуждаю, а предлагаю решение</a:t>
            </a:r>
          </a:p>
          <a:p>
            <a:r>
              <a:rPr lang="ru-RU" dirty="0"/>
              <a:t>Не критикую, а изучаю ситуацию</a:t>
            </a:r>
          </a:p>
          <a:p>
            <a:r>
              <a:rPr lang="ru-RU" dirty="0"/>
              <a:t>Не обвиняю, а поддерживаю</a:t>
            </a:r>
          </a:p>
          <a:p>
            <a:r>
              <a:rPr lang="ru-RU" dirty="0"/>
              <a:t>Не решаю проблему сам, а помогаю решить ее наставляемому</a:t>
            </a:r>
          </a:p>
          <a:p>
            <a:r>
              <a:rPr lang="ru-RU" dirty="0"/>
              <a:t>Не навязываю свое мнение, а работаю в диалоге</a:t>
            </a:r>
          </a:p>
          <a:p>
            <a:r>
              <a:rPr lang="ru-RU" dirty="0"/>
              <a:t>Разделяю ответственность за наставляемого с куратором, родителями и организацией</a:t>
            </a:r>
          </a:p>
          <a:p>
            <a:r>
              <a:rPr lang="ru-RU" dirty="0"/>
              <a:t>Не утверждаю, а советуюсь</a:t>
            </a:r>
          </a:p>
          <a:p>
            <a:r>
              <a:rPr lang="ru-RU" dirty="0"/>
              <a:t>Не отрываюсь от практики</a:t>
            </a:r>
          </a:p>
          <a:p>
            <a:r>
              <a:rPr lang="ru-RU" dirty="0"/>
              <a:t>Призывая наставляемого к дисциплине и ответственному отношению к себе, наставническому взаимодействию и программе, сам следую этому правилу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75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5FF8597-F89C-48EE-BDD2-9F515839B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38534"/>
              </p:ext>
            </p:extLst>
          </p:nvPr>
        </p:nvGraphicFramePr>
        <p:xfrm>
          <a:off x="2840854" y="629573"/>
          <a:ext cx="8655727" cy="5598854"/>
        </p:xfrm>
        <a:graphic>
          <a:graphicData uri="http://schemas.openxmlformats.org/drawingml/2006/table">
            <a:tbl>
              <a:tblPr/>
              <a:tblGrid>
                <a:gridCol w="2288611">
                  <a:extLst>
                    <a:ext uri="{9D8B030D-6E8A-4147-A177-3AD203B41FA5}">
                      <a16:colId xmlns:a16="http://schemas.microsoft.com/office/drawing/2014/main" val="864949011"/>
                    </a:ext>
                  </a:extLst>
                </a:gridCol>
                <a:gridCol w="6367116">
                  <a:extLst>
                    <a:ext uri="{9D8B030D-6E8A-4147-A177-3AD203B41FA5}">
                      <a16:colId xmlns:a16="http://schemas.microsoft.com/office/drawing/2014/main" val="2938545998"/>
                    </a:ext>
                  </a:extLst>
                </a:gridCol>
              </a:tblGrid>
              <a:tr h="49408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Наставники слушают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Поддерживают зрительный контакт и посвящают наставляемым все свое внимание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34116"/>
                  </a:ext>
                </a:extLst>
              </a:tr>
              <a:tr h="49408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Наставники рекомендуют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Помогают наставляемым найти направление в жизни, но не подталкивают их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23608"/>
                  </a:ext>
                </a:extLst>
              </a:tr>
              <a:tr h="49408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Наставники рассказывают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Дают представление о перспективах наставляемого, помогают определить цели и приоритеты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6207"/>
                  </a:ext>
                </a:extLst>
              </a:tr>
              <a:tr h="37318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Наставники обучают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Рассказывают о жизни, собственной карьере, личном и профессиональном опыте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20385"/>
                  </a:ext>
                </a:extLst>
              </a:tr>
              <a:tr h="36398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Наставники представляют свой опыт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Помогают наставляемым избежать ошибок и извлечь уроки из жизненных ситуаций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30971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Наставники доступны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Предоставляют ресурс, источник опыта и знаний, которому наставляемый доверяет и к которому может обратиться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75372"/>
                  </a:ext>
                </a:extLst>
              </a:tr>
              <a:tr h="51490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</a:rPr>
                        <a:t>Наставники критикуют, но конструктивно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При необходимости наставники указывают области, которые нуждаются в улучшении, всегда сосредоточивая внимание на поведении наставляемого, но никогда - на характере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417072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</a:rPr>
                        <a:t>Наставники поддерживают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Независимо от того, насколько болезненный опыт имеет наставляемый, наставник продолжает поощрять его учиться и совершенствоваться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2097"/>
                  </a:ext>
                </a:extLst>
              </a:tr>
              <a:tr h="57704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</a:rPr>
                        <a:t>Наставники точны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Дают конкретные советы, анализируют, рефлексируют, что было сделано хорошо, что может быть исправлено или улучшено, что достигнуто, какие преимущества есть у различных действий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163066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Наставники неравнодушны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Наставник интересуется образовательными успехами наставляемого, успехами в планировании и реализации карьеры, в личном развитии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94048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</a:rPr>
                        <a:t>Наставники успешны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Не только успешны сами по себе, но и способствуют успехам других людей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06553"/>
                  </a:ext>
                </a:extLst>
              </a:tr>
              <a:tr h="49408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</a:rPr>
                        <a:t>Наставники вызывают восхищение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Пользуются уважением в своих организациях и обществе</a:t>
                      </a:r>
                    </a:p>
                  </a:txBody>
                  <a:tcPr marL="13344" marR="13344" marT="13344" marB="1334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373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B7C71D-730F-4CF2-8E47-4FBB8422121E}"/>
              </a:ext>
            </a:extLst>
          </p:cNvPr>
          <p:cNvSpPr txBox="1"/>
          <p:nvPr/>
        </p:nvSpPr>
        <p:spPr>
          <a:xfrm>
            <a:off x="887767" y="1003177"/>
            <a:ext cx="1757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наставника</a:t>
            </a:r>
          </a:p>
        </p:txBody>
      </p:sp>
    </p:spTree>
    <p:extLst>
      <p:ext uri="{BB962C8B-B14F-4D97-AF65-F5344CB8AC3E}">
        <p14:creationId xmlns:p14="http://schemas.microsoft.com/office/powerpoint/2010/main" val="1652404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46518D0-5A33-4A43-981F-07855008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Качества успешных наставников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49DCFF-53BF-4021-B7D1-28B96A51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участвовать в программе по поддержке другого человека в течение длительного времени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 к личности, ее способностям и праву делать свой собственный выбор в жизни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слушать и принимать различные точки зрения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сопереживать другому человеку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видеть решения и возможности, а также препятствия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гибкость и открытость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14AFC0-AB18-49C4-AF88-E20627339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4801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/>
              <a:t>• гибкость мышления </a:t>
            </a:r>
          </a:p>
          <a:p>
            <a:r>
              <a:rPr lang="ru-RU" sz="1900" dirty="0"/>
              <a:t>• критичность мышления </a:t>
            </a:r>
          </a:p>
          <a:p>
            <a:r>
              <a:rPr lang="ru-RU" sz="1900" dirty="0"/>
              <a:t>• коммуникативные способности</a:t>
            </a:r>
          </a:p>
          <a:p>
            <a:r>
              <a:rPr lang="ru-RU" sz="1900" dirty="0"/>
              <a:t>• толерантность </a:t>
            </a:r>
          </a:p>
          <a:p>
            <a:r>
              <a:rPr lang="ru-RU" sz="1900" dirty="0"/>
              <a:t>• эмпатия </a:t>
            </a:r>
          </a:p>
          <a:p>
            <a:r>
              <a:rPr lang="ru-RU" sz="1900" dirty="0"/>
              <a:t>• </a:t>
            </a:r>
            <a:r>
              <a:rPr lang="ru-RU" sz="1900" dirty="0" err="1"/>
              <a:t>рефлексивность</a:t>
            </a:r>
            <a:r>
              <a:rPr lang="ru-RU" sz="1900" dirty="0"/>
              <a:t> </a:t>
            </a:r>
          </a:p>
          <a:p>
            <a:r>
              <a:rPr lang="ru-RU" sz="1900" dirty="0"/>
              <a:t>• эмоциональная устойчивость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80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2FCF8-D7DD-4D5D-96FD-BBC18547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22864"/>
            <a:ext cx="4492840" cy="5693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Ваши сильные стороны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DB57F-DA89-429B-B8B6-4B34725B5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683" y="929676"/>
            <a:ext cx="2982354" cy="98637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НАЗОВИТЕ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5 своих сильный сторон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1C5926-F0E5-47DC-9A4B-D334B3EF6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50241"/>
              </p:ext>
            </p:extLst>
          </p:nvPr>
        </p:nvGraphicFramePr>
        <p:xfrm>
          <a:off x="1295401" y="2421987"/>
          <a:ext cx="968069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40345">
                  <a:extLst>
                    <a:ext uri="{9D8B030D-6E8A-4147-A177-3AD203B41FA5}">
                      <a16:colId xmlns:a16="http://schemas.microsoft.com/office/drawing/2014/main" val="3735873208"/>
                    </a:ext>
                  </a:extLst>
                </a:gridCol>
                <a:gridCol w="4840345">
                  <a:extLst>
                    <a:ext uri="{9D8B030D-6E8A-4147-A177-3AD203B41FA5}">
                      <a16:colId xmlns:a16="http://schemas.microsoft.com/office/drawing/2014/main" val="1196959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Мои сильные стороны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Как я их использую в жизни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r>
                        <a:rPr lang="ru-RU" dirty="0"/>
                        <a:t>2</a:t>
                      </a:r>
                    </a:p>
                    <a:p>
                      <a:r>
                        <a:rPr lang="ru-RU" dirty="0"/>
                        <a:t>3</a:t>
                      </a:r>
                    </a:p>
                    <a:p>
                      <a:r>
                        <a:rPr lang="ru-RU" dirty="0"/>
                        <a:t>4</a:t>
                      </a:r>
                    </a:p>
                    <a:p>
                      <a:r>
                        <a:rPr lang="ru-RU" dirty="0"/>
                        <a:t>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5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288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2FCF8-D7DD-4D5D-96FD-BBC18547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22864"/>
            <a:ext cx="4492840" cy="5693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Ваши достижения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DB57F-DA89-429B-B8B6-4B34725B5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790112"/>
            <a:ext cx="4983332" cy="1445087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 НАЗОВИТЕ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5 событий (достижений) Вашей жизни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1C5926-F0E5-47DC-9A4B-D334B3EF6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50511"/>
              </p:ext>
            </p:extLst>
          </p:nvPr>
        </p:nvGraphicFramePr>
        <p:xfrm>
          <a:off x="1295400" y="2421986"/>
          <a:ext cx="9783932" cy="23541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1966">
                  <a:extLst>
                    <a:ext uri="{9D8B030D-6E8A-4147-A177-3AD203B41FA5}">
                      <a16:colId xmlns:a16="http://schemas.microsoft.com/office/drawing/2014/main" val="3735873208"/>
                    </a:ext>
                  </a:extLst>
                </a:gridCol>
                <a:gridCol w="4891966">
                  <a:extLst>
                    <a:ext uri="{9D8B030D-6E8A-4147-A177-3AD203B41FA5}">
                      <a16:colId xmlns:a16="http://schemas.microsoft.com/office/drawing/2014/main" val="1196959986"/>
                    </a:ext>
                  </a:extLst>
                </a:gridCol>
              </a:tblGrid>
              <a:tr h="4904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Мои достижения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Опыт, который я получила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9812"/>
                  </a:ext>
                </a:extLst>
              </a:tr>
              <a:tr h="1863741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r>
                        <a:rPr lang="ru-RU" dirty="0"/>
                        <a:t>2</a:t>
                      </a:r>
                    </a:p>
                    <a:p>
                      <a:r>
                        <a:rPr lang="ru-RU" dirty="0"/>
                        <a:t>3</a:t>
                      </a:r>
                    </a:p>
                    <a:p>
                      <a:r>
                        <a:rPr lang="ru-RU" dirty="0"/>
                        <a:t>4</a:t>
                      </a:r>
                    </a:p>
                    <a:p>
                      <a:r>
                        <a:rPr lang="ru-RU" dirty="0"/>
                        <a:t>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5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479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2FCF8-D7DD-4D5D-96FD-BBC18547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22864"/>
            <a:ext cx="4492840" cy="5693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Ваша уникальность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DB57F-DA89-429B-B8B6-4B34725B5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790112"/>
            <a:ext cx="4983332" cy="1445087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 НАЗОВИТЕ</a:t>
            </a:r>
          </a:p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5 признаков или черт, которые отличают Вас от других и являются Вашей уникальностью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1C5926-F0E5-47DC-9A4B-D334B3EF6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28347"/>
              </p:ext>
            </p:extLst>
          </p:nvPr>
        </p:nvGraphicFramePr>
        <p:xfrm>
          <a:off x="1295400" y="2421986"/>
          <a:ext cx="9783932" cy="3416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83932">
                  <a:extLst>
                    <a:ext uri="{9D8B030D-6E8A-4147-A177-3AD203B41FA5}">
                      <a16:colId xmlns:a16="http://schemas.microsoft.com/office/drawing/2014/main" val="3735873208"/>
                    </a:ext>
                  </a:extLst>
                </a:gridCol>
              </a:tblGrid>
              <a:tr h="4904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9812"/>
                  </a:ext>
                </a:extLst>
              </a:tr>
              <a:tr h="1863741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53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95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AC136-5797-CA38-12E6-69602EEE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7" y="1870841"/>
            <a:ext cx="8197762" cy="4151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/>
                </a:solidFill>
              </a:rPr>
              <a:t>МОИ КОМПЕТЕНЦИИ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7D63163-D03E-6E41-1D12-053D73AA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90523"/>
              </p:ext>
            </p:extLst>
          </p:nvPr>
        </p:nvGraphicFramePr>
        <p:xfrm>
          <a:off x="2159819" y="2767525"/>
          <a:ext cx="8127999" cy="2677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7558609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434341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90662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ЗНАЮ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УМЕЮ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МОГУ НАУЧИТЬ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9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9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7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0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03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63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80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69A0A75-A27F-765A-FA09-1B46040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52" y="1652862"/>
            <a:ext cx="1651782" cy="110084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4B189-34AF-2EA8-FDBF-B7ECF443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869878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МОИ ПРИНЦИПЫ, КОТОРЫЕ ПОМОГУТ МНЕ БЫТЬ НАСТАВНИКОМ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B589-6146-0CD1-B92C-857726F1115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D01AA3-E69C-773C-F8CF-DF8CB878C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/>
              <a:t>1.</a:t>
            </a:r>
          </a:p>
          <a:p>
            <a:pPr algn="l"/>
            <a:r>
              <a:rPr lang="ru-RU" b="1" dirty="0"/>
              <a:t>2.</a:t>
            </a:r>
          </a:p>
          <a:p>
            <a:pPr algn="l"/>
            <a:r>
              <a:rPr lang="ru-RU" b="1" dirty="0"/>
              <a:t>3.</a:t>
            </a:r>
          </a:p>
          <a:p>
            <a:pPr algn="l"/>
            <a:r>
              <a:rPr lang="ru-RU" b="1" dirty="0"/>
              <a:t>4.</a:t>
            </a:r>
          </a:p>
          <a:p>
            <a:pPr algn="l"/>
            <a:r>
              <a:rPr lang="ru-RU" b="1" dirty="0"/>
              <a:t>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EBF03-2864-B3BA-A44F-D13FFB39C7ED}"/>
              </a:ext>
            </a:extLst>
          </p:cNvPr>
          <p:cNvSpPr txBox="1"/>
          <p:nvPr/>
        </p:nvSpPr>
        <p:spPr>
          <a:xfrm>
            <a:off x="8408276" y="3465513"/>
            <a:ext cx="25750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Золотые правила/ девизы, которые помогут преодолеть сложности и добиться успеха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376089-397D-B95D-EC01-91029F2D7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2" y="177733"/>
            <a:ext cx="2199594" cy="114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399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FBA0AF-EBE9-4C37-BB6B-440C3A0AD117}"/>
              </a:ext>
            </a:extLst>
          </p:cNvPr>
          <p:cNvSpPr/>
          <p:nvPr/>
        </p:nvSpPr>
        <p:spPr>
          <a:xfrm>
            <a:off x="705394" y="800323"/>
            <a:ext cx="10371909" cy="51776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Упражнение «Ценности»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течение 5 минут перечислите всё, что является для Вас </a:t>
            </a: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ценным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в деятельности наставника, </a:t>
            </a:r>
            <a:endParaRPr lang="ru-RU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в вас самих как в наставнике.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Далее из получившегося списка отберите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5-7 важнейших ценностей.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Попытайтесь выстроить отобранные ценности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иерархическом порядке.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Подумайте, как эти ценности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будут отражаться в вашей наставнической деятельности.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«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наше слово отзовется...»</a:t>
            </a:r>
            <a:endParaRPr lang="ru-RU" sz="24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82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A2234A-0005-47EB-B062-903383748E7A}"/>
              </a:ext>
            </a:extLst>
          </p:cNvPr>
          <p:cNvSpPr txBox="1"/>
          <p:nvPr/>
        </p:nvSpPr>
        <p:spPr>
          <a:xfrm>
            <a:off x="1302058" y="810672"/>
            <a:ext cx="441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B1ABFB-17AF-4A9F-874C-C175361B2B5E}"/>
              </a:ext>
            </a:extLst>
          </p:cNvPr>
          <p:cNvSpPr/>
          <p:nvPr/>
        </p:nvSpPr>
        <p:spPr>
          <a:xfrm>
            <a:off x="6612508" y="1087671"/>
            <a:ext cx="77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59C41-155A-4552-AC47-F6310DDA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81" y="1559181"/>
            <a:ext cx="9529437" cy="6513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67CDDE-F828-4EAE-A0DA-FA64B3283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Работа в подгруппах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ADB262-3549-4D45-8764-2F40A32839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dirty="0"/>
              <a:t>Подготовьте самопрезентацию</a:t>
            </a:r>
          </a:p>
          <a:p>
            <a:pPr marL="342900" indent="-342900">
              <a:buAutoNum type="arabicPeriod"/>
            </a:pPr>
            <a:r>
              <a:rPr lang="ru-RU" dirty="0"/>
              <a:t>Представьтесь сами и познакомьтесь со всеми участниками вашей подгруппы 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351268F-F2E9-4079-8DA6-01CB0273A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Самопрезентация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0EF6585-ED27-4727-96EE-47453E47B4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/>
              <a:t>Расскажите о себе:</a:t>
            </a:r>
          </a:p>
          <a:p>
            <a:pPr>
              <a:buFontTx/>
              <a:buChar char="-"/>
            </a:pPr>
            <a:r>
              <a:rPr lang="ru-RU" dirty="0"/>
              <a:t>что отличает вас от других педагогов?</a:t>
            </a:r>
          </a:p>
          <a:p>
            <a:pPr>
              <a:buFontTx/>
              <a:buChar char="-"/>
            </a:pPr>
            <a:r>
              <a:rPr lang="ru-RU" dirty="0"/>
              <a:t>в чем ваша уникальность?</a:t>
            </a:r>
          </a:p>
          <a:p>
            <a:pPr>
              <a:buFontTx/>
              <a:buChar char="-"/>
            </a:pPr>
            <a:r>
              <a:rPr lang="ru-RU" dirty="0"/>
              <a:t>чем Вы можете быть полезны другим участникам «Школы наставничества»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17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B2E53A-CDA1-4189-8725-6B9170439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2" t="5005"/>
          <a:stretch/>
        </p:blipFill>
        <p:spPr>
          <a:xfrm>
            <a:off x="5601807" y="1038686"/>
            <a:ext cx="5626627" cy="4185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D2CD44-C31F-4CB4-BF3D-E90EA3D51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61" y="407051"/>
            <a:ext cx="2199594" cy="114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3F1722-60EC-4A1A-B42C-6421EA788843}"/>
              </a:ext>
            </a:extLst>
          </p:cNvPr>
          <p:cNvSpPr/>
          <p:nvPr/>
        </p:nvSpPr>
        <p:spPr>
          <a:xfrm>
            <a:off x="912292" y="1550017"/>
            <a:ext cx="46895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Адрес блога сетевого учебно-методического объединения педагогов, реализующих ООП дошкольного образования </a:t>
            </a:r>
          </a:p>
          <a:p>
            <a:endParaRPr lang="ru-RU" dirty="0"/>
          </a:p>
          <a:p>
            <a:r>
              <a:rPr lang="en-US" sz="2400" b="1" dirty="0">
                <a:hlinkClick r:id="rId4"/>
              </a:rPr>
              <a:t>https://smooopdo.blogspot.com/</a:t>
            </a:r>
            <a:endParaRPr lang="ru-RU" sz="2400" b="1" dirty="0"/>
          </a:p>
          <a:p>
            <a:endParaRPr lang="ru-RU" sz="2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388DE6-45F0-4780-86E8-A4E6CF766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61" y="3429000"/>
            <a:ext cx="2456977" cy="24569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6736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A28B2-E398-4703-8342-6D59F78D1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9912" y="825624"/>
            <a:ext cx="10306974" cy="4940176"/>
          </a:xfrm>
        </p:spPr>
        <p:txBody>
          <a:bodyPr>
            <a:normAutofit fontScale="90000"/>
          </a:bodyPr>
          <a:lstStyle/>
          <a:p>
            <a:br>
              <a:rPr lang="ru-RU" sz="2700" b="1" dirty="0"/>
            </a:br>
            <a:br>
              <a:rPr lang="ru-RU" sz="2700" b="1" dirty="0"/>
            </a:br>
            <a:br>
              <a:rPr lang="ru-RU" sz="2700" b="1" dirty="0"/>
            </a:br>
            <a:r>
              <a:rPr lang="ru-RU" sz="3100" b="1" dirty="0">
                <a:solidFill>
                  <a:schemeClr val="accent3"/>
                </a:solidFill>
              </a:rPr>
              <a:t>Продолжите работать в своей подгруппе</a:t>
            </a:r>
            <a:br>
              <a:rPr lang="ru-RU" sz="3100" b="1" dirty="0">
                <a:solidFill>
                  <a:schemeClr val="accent3"/>
                </a:solidFill>
              </a:rPr>
            </a:br>
            <a:br>
              <a:rPr lang="ru-RU" sz="3100" b="1" dirty="0">
                <a:solidFill>
                  <a:schemeClr val="accent3"/>
                </a:solidFill>
              </a:rPr>
            </a:br>
            <a:r>
              <a:rPr lang="ru-RU" sz="3100" b="1" dirty="0">
                <a:solidFill>
                  <a:schemeClr val="accent3"/>
                </a:solidFill>
              </a:rPr>
              <a:t>Обсудите и запишите:</a:t>
            </a:r>
            <a:br>
              <a:rPr lang="ru-RU" sz="3100" b="1" dirty="0">
                <a:solidFill>
                  <a:schemeClr val="accent3"/>
                </a:solidFill>
              </a:rPr>
            </a:br>
            <a:br>
              <a:rPr lang="ru-RU" sz="2700" dirty="0"/>
            </a:br>
            <a:r>
              <a:rPr lang="ru-RU" sz="2700" dirty="0"/>
              <a:t>1. Цели участия в «Школе наставничества»:</a:t>
            </a:r>
            <a:br>
              <a:rPr lang="ru-RU" sz="2700" dirty="0"/>
            </a:br>
            <a:r>
              <a:rPr lang="ru-RU" sz="2700" dirty="0"/>
              <a:t>…</a:t>
            </a:r>
            <a:br>
              <a:rPr lang="ru-RU" sz="2700" dirty="0"/>
            </a:br>
            <a:r>
              <a:rPr lang="ru-RU" sz="2700" dirty="0"/>
              <a:t>2. Ваши ожидания и запросы на обучение</a:t>
            </a:r>
            <a:br>
              <a:rPr lang="ru-RU" sz="2700" dirty="0"/>
            </a:br>
            <a:r>
              <a:rPr lang="ru-RU" sz="2700" dirty="0"/>
              <a:t>….</a:t>
            </a:r>
            <a:br>
              <a:rPr lang="ru-RU" sz="2700" dirty="0"/>
            </a:br>
            <a:r>
              <a:rPr lang="ru-RU" sz="2700" dirty="0"/>
              <a:t>3. Ваши действия и предложения: что вы можете сделать, чтобы работа «Школы» стала еще лучше?</a:t>
            </a:r>
            <a:br>
              <a:rPr lang="ru-RU" sz="2700" dirty="0"/>
            </a:br>
            <a:r>
              <a:rPr lang="ru-RU" sz="2200" dirty="0"/>
              <a:t>…</a:t>
            </a:r>
            <a:br>
              <a:rPr lang="ru-RU" sz="2200" dirty="0"/>
            </a:br>
            <a:r>
              <a:rPr lang="ru-RU" sz="2200" dirty="0">
                <a:solidFill>
                  <a:srgbClr val="C00000"/>
                </a:solidFill>
              </a:rPr>
              <a:t>Определите спикера, который представит вашу группу 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и мнение вашей группы участникам «Школы наставничества»</a:t>
            </a:r>
            <a:br>
              <a:rPr lang="ru-RU" sz="2200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84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3F1722-60EC-4A1A-B42C-6421EA788843}"/>
              </a:ext>
            </a:extLst>
          </p:cNvPr>
          <p:cNvSpPr/>
          <p:nvPr/>
        </p:nvSpPr>
        <p:spPr>
          <a:xfrm>
            <a:off x="912292" y="1550017"/>
            <a:ext cx="46895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Адрес блога сетевого учебно-методического объединения педагогов, реализующих ООП дошкольного образования </a:t>
            </a:r>
          </a:p>
          <a:p>
            <a:endParaRPr lang="ru-RU" dirty="0"/>
          </a:p>
          <a:p>
            <a:r>
              <a:rPr lang="en-US" sz="2400" b="1" dirty="0">
                <a:hlinkClick r:id="rId2"/>
              </a:rPr>
              <a:t>https://smooopdo.blogspot.com/</a:t>
            </a:r>
            <a:endParaRPr lang="ru-RU" sz="2400" b="1" dirty="0"/>
          </a:p>
          <a:p>
            <a:endParaRPr lang="ru-RU" sz="2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388DE6-45F0-4780-86E8-A4E6CF766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61" y="3429000"/>
            <a:ext cx="2456977" cy="24569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20ABE-2BCD-4947-A70D-92BC49EF9D60}"/>
              </a:ext>
            </a:extLst>
          </p:cNvPr>
          <p:cNvSpPr txBox="1"/>
          <p:nvPr/>
        </p:nvSpPr>
        <p:spPr>
          <a:xfrm>
            <a:off x="6889207" y="978534"/>
            <a:ext cx="377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Рабочая тетрадь 1.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9F6FA8-9E57-4C3A-BF1B-1D8C2A400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837" y="1550017"/>
            <a:ext cx="3035749" cy="4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72ABC-CE9E-012B-724B-AB6402B48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579" y="1848589"/>
            <a:ext cx="3971109" cy="188427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Присоединяйтесь к нашей группе ВКонтакте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«Школа наставничества</a:t>
            </a:r>
            <a:br>
              <a:rPr lang="ru-RU" sz="2800" b="1" dirty="0"/>
            </a:br>
            <a:r>
              <a:rPr lang="ru-RU" sz="2800" b="1" dirty="0"/>
              <a:t> педагогов Тольятти»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5534CE-18A7-25B5-2B8D-6C9C7FD83B3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70007" y="4192134"/>
            <a:ext cx="3605348" cy="641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3"/>
                </a:solidFill>
                <a:hlinkClick r:id="rId2"/>
              </a:rPr>
              <a:t>https://vk.com/club219068140</a:t>
            </a:r>
            <a:r>
              <a:rPr lang="ru-RU" sz="2000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E51A7E-9F70-A88B-8F9E-124EDDD8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021" y="1243149"/>
            <a:ext cx="6483705" cy="42018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180613-835C-47C0-8B40-6CBEBC879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4" y="246349"/>
            <a:ext cx="2199594" cy="114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8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9BDE64-AE8E-4EDE-BD58-31F6BD931300}"/>
              </a:ext>
            </a:extLst>
          </p:cNvPr>
          <p:cNvSpPr/>
          <p:nvPr/>
        </p:nvSpPr>
        <p:spPr>
          <a:xfrm>
            <a:off x="1171853" y="1053519"/>
            <a:ext cx="9436964" cy="459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Нормативные основы развития наставнических компетенций педагогических работников в рамках модели «педагог-педагог»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УРОВЕНЬ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 Президента Российской Федерации от 21 июля 2020 г. № 474 «О национальных целях развития Российской Федерации на период до 2030 года».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Национальный проект в сфере образования.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Обеспечить глобальную конкурентоспособность российского образования, обеспечить вхождение Российской Федерации в число 10 ведущих стран мира по качеству общего образования.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Воспитать гармонично развитые и социально ответственные личности на основе духовно-нравственных ценностей: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постановление Правительства РФ от 26.12.2017 г. № 1642 «Об утверждении государственной программы Российской Федерации «Развитие образования»;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федеральные проекты, которые предусматривают различные формы сопровождения и наставничества: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«Современная школа», «Успех каждого ребенка», «Молодые профессионалы»;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от 25.12.2019 № Р-145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обучающимися». </a:t>
            </a:r>
            <a:endParaRPr lang="ru-RU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3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014E9-99B6-48AD-A695-D8EF094E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5" y="945321"/>
            <a:ext cx="3576045" cy="1704573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b="1" dirty="0"/>
              <a:t>Тенденции и проблемы развития системы наставничества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2D917-0F0E-49B3-853C-6EE1EA4C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408" y="1508103"/>
            <a:ext cx="5308428" cy="384179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</a:t>
            </a:r>
            <a:r>
              <a:rPr lang="ru-RU" dirty="0">
                <a:solidFill>
                  <a:schemeClr val="accent3"/>
                </a:solidFill>
              </a:rPr>
              <a:t>экономию денежных и временных ресурсов</a:t>
            </a:r>
            <a:r>
              <a:rPr lang="ru-RU" dirty="0"/>
              <a:t>, где более выгодно - обучение и адаптация на рабочем месте(новые формы обучения: дистанционное и модульное, кейс-обучение, классическое наставничество и его вариации)</a:t>
            </a:r>
          </a:p>
          <a:p>
            <a:r>
              <a:rPr lang="ru-RU" b="1" dirty="0">
                <a:solidFill>
                  <a:schemeClr val="accent3"/>
                </a:solidFill>
              </a:rPr>
              <a:t>увеличение пенсионного возраста </a:t>
            </a:r>
            <a:r>
              <a:rPr lang="ru-RU" dirty="0"/>
              <a:t>и реализация на государственном уровне федерального проекта «Старшее поколение» создают условия для перехода работников старшего возраста в категорию наставников</a:t>
            </a:r>
          </a:p>
          <a:p>
            <a:r>
              <a:rPr lang="ru-RU" b="1" dirty="0">
                <a:solidFill>
                  <a:schemeClr val="accent3"/>
                </a:solidFill>
              </a:rPr>
              <a:t>феномен зеркальных нейронов</a:t>
            </a:r>
            <a:r>
              <a:rPr lang="ru-RU" dirty="0"/>
              <a:t>; установлено, что в развитии профессионализма помогает не столько прямое обучение, сколько наблюдение за профессиональным выполнением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34FB64-C455-4EC9-BBC4-777DA8A2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2975" y="3027285"/>
            <a:ext cx="4136993" cy="2885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thumbs.dreamstime.com/b/%D0%B2%D0%B5%D0%BA%D1%82%D0%BE%D1%80-%D0%B1%D0%B8%D0%B7%D0%BD%D0%B5%D1%81%D0%BC%D0%B5%D0%BD%D0%BE%D0%B2-handshaking-%D0%BF%D1%80%D0%B5%D0%BE%D0%B4%D0%BE%D0%BB%D0%B5%D0%BD%D0%B8%D0%B5-%D1%80%D0%B0%D0%B7%D0%BD%D0%BE%D0%B3%D0%BB%D0%B0%D1%81%D0%B8%D0%B9-%D0%BD%D0%B0%D0%BB%D0%BE%D0%B6%D0%B5%D0%BD%D0%B8%D0%B5-%D1%80%D0%B0%D0%B7%D1%80%D1%8B%D0%B2-213432952.jpg">
            <a:extLst>
              <a:ext uri="{FF2B5EF4-FFF2-40B4-BE49-F238E27FC236}">
                <a16:creationId xmlns:a16="http://schemas.microsoft.com/office/drawing/2014/main" id="{FDC52C9F-AFA7-4DC5-95B1-6E89F65F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6" y="3107183"/>
            <a:ext cx="4003828" cy="27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E9CCF-F2E0-D425-C9BA-0AF0D3A83435}"/>
              </a:ext>
            </a:extLst>
          </p:cNvPr>
          <p:cNvSpPr txBox="1"/>
          <p:nvPr/>
        </p:nvSpPr>
        <p:spPr>
          <a:xfrm>
            <a:off x="5654352" y="945321"/>
            <a:ext cx="530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Глобальные тренды</a:t>
            </a:r>
          </a:p>
        </p:txBody>
      </p:sp>
    </p:spTree>
    <p:extLst>
      <p:ext uri="{BB962C8B-B14F-4D97-AF65-F5344CB8AC3E}">
        <p14:creationId xmlns:p14="http://schemas.microsoft.com/office/powerpoint/2010/main" val="428938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ADC86-4246-453B-992D-E61C01FA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778003"/>
          </a:xfrm>
        </p:spPr>
        <p:txBody>
          <a:bodyPr>
            <a:normAutofit fontScale="90000"/>
          </a:bodyPr>
          <a:lstStyle/>
          <a:p>
            <a:r>
              <a:rPr lang="ru-RU" dirty="0"/>
              <a:t>Несмотря на явные преимущества наставничества, его применение связано </a:t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с рядом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accent3"/>
                </a:solidFill>
              </a:rPr>
              <a:t>ТРУДНОСТЕЙ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82F40-834E-4E93-915E-45741496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000" y="919233"/>
            <a:ext cx="5469466" cy="489373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специфика наставляемых, относящихся к «поколению Z». </a:t>
            </a:r>
          </a:p>
          <a:p>
            <a:r>
              <a:rPr lang="ru-RU" dirty="0"/>
              <a:t>«формальное наставничество»</a:t>
            </a:r>
          </a:p>
          <a:p>
            <a:r>
              <a:rPr lang="ru-RU" dirty="0"/>
              <a:t>недостаточность опыта педагогического взаимодействия и, как следствие, неструктурированная подача информации, отсутствие педагогических алгоритмов обучения</a:t>
            </a:r>
          </a:p>
          <a:p>
            <a:r>
              <a:rPr lang="ru-RU" dirty="0"/>
              <a:t>сложность измерения результата эффективности обучения и слабой </a:t>
            </a:r>
            <a:r>
              <a:rPr lang="ru-RU" dirty="0" err="1"/>
              <a:t>оцифрованности</a:t>
            </a:r>
            <a:r>
              <a:rPr lang="ru-RU" dirty="0"/>
              <a:t> процесса, не позволяющей реально оценить достигаемый прогресс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4574B6-F1C7-4D7D-8D2E-AD7E94572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190957" y="3639217"/>
            <a:ext cx="4031491" cy="2106419"/>
          </a:xfrm>
          <a:prstGeom prst="round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5E4D0D-A9E9-E8A4-89B9-162F6FC9D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63" b="9207"/>
          <a:stretch/>
        </p:blipFill>
        <p:spPr bwMode="auto">
          <a:xfrm>
            <a:off x="692979" y="3218783"/>
            <a:ext cx="4725689" cy="252685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0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7407F8-AB42-407F-BBDB-774D7ECA9B11}"/>
              </a:ext>
            </a:extLst>
          </p:cNvPr>
          <p:cNvSpPr/>
          <p:nvPr/>
        </p:nvSpPr>
        <p:spPr>
          <a:xfrm>
            <a:off x="5418668" y="982131"/>
            <a:ext cx="5875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• 23 декабря 2013 года на совместном заседании Государственного совета РФ и Комиссии при Президенте РФ по мониторингу достижения целевых показателей социально- экономического развития В. В. Путин подчеркнул, что необходимо возрождать институт наставничества.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• В начале 2018 года был проведен Всероссийский форум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«Наставник», организованный Агентством стратегических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инициатив, по результатам которого 23 февраля 2018 года был сформирован перечень поручений Президента РФ.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• Тема наставничества в образовании является одной из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Центральных в 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нацпроекте «Образование»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(включая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Федеральные проекты «Современная школа», «Успех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Каждого ребенка», «Учитель будущего», «Социальные лифты для каждого», «Молодые профессионалы»)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D7C62F-5CAA-489E-863D-5847D237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50" y="1347186"/>
            <a:ext cx="3361316" cy="1371600"/>
          </a:xfrm>
        </p:spPr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НАСТАВНИЧЕСТВО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7BC902-D3D2-483D-B7CC-FC776A1F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0999" y="3073895"/>
            <a:ext cx="2947118" cy="41212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История вопроса</a:t>
            </a:r>
          </a:p>
        </p:txBody>
      </p:sp>
      <p:pic>
        <p:nvPicPr>
          <p:cNvPr id="3074" name="Picture 2" descr="https://brooklyn-rp.ru/800/600/https/cmadusankahw.github.io/blog/content/images/size/w2000/2020/07/main.png">
            <a:extLst>
              <a:ext uri="{FF2B5EF4-FFF2-40B4-BE49-F238E27FC236}">
                <a16:creationId xmlns:a16="http://schemas.microsoft.com/office/drawing/2014/main" id="{269713F4-FCE0-4D2C-9D03-BD5BCEFA3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r="16952" b="18226"/>
          <a:stretch/>
        </p:blipFill>
        <p:spPr bwMode="auto">
          <a:xfrm>
            <a:off x="1223530" y="3630966"/>
            <a:ext cx="4090277" cy="17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4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3243</TotalTime>
  <Words>2764</Words>
  <Application>Microsoft Office PowerPoint</Application>
  <PresentationFormat>Широкоэкранный</PresentationFormat>
  <Paragraphs>328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Garamond</vt:lpstr>
      <vt:lpstr>Times New Roman</vt:lpstr>
      <vt:lpstr>YS Text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 к нашей группе ВКонтакте  «Школа наставничества  педагогов Тольятти»</vt:lpstr>
      <vt:lpstr>Презентация PowerPoint</vt:lpstr>
      <vt:lpstr> Тенденции и проблемы развития системы наставничества</vt:lpstr>
      <vt:lpstr>Несмотря на явные преимущества наставничества, его применение связано  с рядом  ТРУДНОСТЕЙ</vt:lpstr>
      <vt:lpstr>НАСТАВНИЧЕСТВО</vt:lpstr>
      <vt:lpstr>ФЕДЕРАЛЬНЫЕ ПРОЕКТ «СОВРЕМЕННАЯ ШКОЛА»</vt:lpstr>
      <vt:lpstr>ВОПРОСЫ</vt:lpstr>
      <vt:lpstr>Презентация PowerPoint</vt:lpstr>
      <vt:lpstr>Трансформация  роли педагога</vt:lpstr>
      <vt:lpstr>Презентация PowerPoint</vt:lpstr>
      <vt:lpstr>Человеческий потенциал –  это «совокупность физических и духовных сил граждан,  которые могут быть использованы для достижения индивидуальных и общественных целей, как инструментальных, так и экзистенциональных, включая расширение самих потенций человека и возможность его самореализации»  (Вишневский А.Г., Васин С.А., Зайончковская Ж.А.)</vt:lpstr>
      <vt:lpstr>Презентация PowerPoint</vt:lpstr>
      <vt:lpstr>Презентация PowerPoint</vt:lpstr>
      <vt:lpstr>Цель внедрения целевой модели наставничества</vt:lpstr>
      <vt:lpstr>???  НАСТАВНИЧЕСТВО 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 НАСТАВНИЧЕСТВО</vt:lpstr>
      <vt:lpstr>КТО МОЖЕТ БЫТЬ НАСТАВНИКОМ?</vt:lpstr>
      <vt:lpstr>КТО МОЖЕТ БЫТЬ НАСТАВЛЯЕМЫМ?</vt:lpstr>
      <vt:lpstr>Ценности наставничества</vt:lpstr>
      <vt:lpstr>Ценности наставничества</vt:lpstr>
      <vt:lpstr>Презентация PowerPoint</vt:lpstr>
      <vt:lpstr>Качества успешных наставников </vt:lpstr>
      <vt:lpstr>Ваши сильные стороны</vt:lpstr>
      <vt:lpstr>Ваши достижения</vt:lpstr>
      <vt:lpstr>Ваша уникальность</vt:lpstr>
      <vt:lpstr>МОИ КОМПЕТЕНЦИИ</vt:lpstr>
      <vt:lpstr>МОИ ПРИНЦИПЫ, КОТОРЫЕ ПОМОГУТ МНЕ БЫТЬ НАСТАВНИКОМ</vt:lpstr>
      <vt:lpstr>Презентация PowerPoint</vt:lpstr>
      <vt:lpstr>Презентация PowerPoint</vt:lpstr>
      <vt:lpstr>   Продолжите работать в своей подгруппе  Обсудите и запишите:  1. Цели участия в «Школе наставничества»: … 2. Ваши ожидания и запросы на обучение …. 3. Ваши действия и предложения: что вы можете сделать, чтобы работа «Школы» стала еще лучше? … Определите спикера, который представит вашу группу  и мнение вашей группы участникам «Школы наставничества»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Шехтман</dc:creator>
  <cp:lastModifiedBy>Шехтман Ирина Вячеславовна</cp:lastModifiedBy>
  <cp:revision>113</cp:revision>
  <dcterms:created xsi:type="dcterms:W3CDTF">2023-02-08T15:53:18Z</dcterms:created>
  <dcterms:modified xsi:type="dcterms:W3CDTF">2023-02-28T04:47:49Z</dcterms:modified>
</cp:coreProperties>
</file>