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notesMasterIdLst>
    <p:notesMasterId r:id="rId22"/>
  </p:notesMasterIdLst>
  <p:sldIdLst>
    <p:sldId id="256" r:id="rId2"/>
    <p:sldId id="270" r:id="rId3"/>
    <p:sldId id="257" r:id="rId4"/>
    <p:sldId id="299" r:id="rId5"/>
    <p:sldId id="304" r:id="rId6"/>
    <p:sldId id="306" r:id="rId7"/>
    <p:sldId id="305" r:id="rId8"/>
    <p:sldId id="303" r:id="rId9"/>
    <p:sldId id="298" r:id="rId10"/>
    <p:sldId id="297" r:id="rId11"/>
    <p:sldId id="260" r:id="rId12"/>
    <p:sldId id="308" r:id="rId13"/>
    <p:sldId id="309" r:id="rId14"/>
    <p:sldId id="310" r:id="rId15"/>
    <p:sldId id="264" r:id="rId16"/>
    <p:sldId id="301" r:id="rId17"/>
    <p:sldId id="302" r:id="rId18"/>
    <p:sldId id="311" r:id="rId19"/>
    <p:sldId id="312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822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956B2-F530-486F-8473-6BF574D88DF4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13117-332B-48A2-93DA-DC346DE92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1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0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687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914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0859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9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680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69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474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781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1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569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4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470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619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3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807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1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6B590-5C3B-09CB-08CD-CCF689323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396" y="618776"/>
            <a:ext cx="10331533" cy="33492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Персонализированные программы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 наставнической деятельности как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составная часть наставничества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 образовательной организации.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Роль наставника в формировании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индивидуального образовательного маршрута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8A30C7-52C8-FFEE-5D6B-8B087271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877" y="3843248"/>
            <a:ext cx="5938796" cy="1472539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Л.Р. </a:t>
            </a:r>
            <a:r>
              <a:rPr lang="ru-RU" sz="2000" b="1" dirty="0" err="1">
                <a:solidFill>
                  <a:srgbClr val="0070C0"/>
                </a:solidFill>
              </a:rPr>
              <a:t>Зайнутдинова</a:t>
            </a:r>
            <a:endParaRPr lang="ru-RU" sz="2000" b="1" dirty="0">
              <a:solidFill>
                <a:srgbClr val="0070C0"/>
              </a:solidFill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</a:rPr>
              <a:t>заведующий МБУ детского сада № 46 «Игрушка» </a:t>
            </a:r>
          </a:p>
        </p:txBody>
      </p:sp>
    </p:spTree>
    <p:extLst>
      <p:ext uri="{BB962C8B-B14F-4D97-AF65-F5344CB8AC3E}">
        <p14:creationId xmlns:p14="http://schemas.microsoft.com/office/powerpoint/2010/main" val="283597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DC78B-44FF-45E7-E53E-5E9DDF9C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35" y="1264496"/>
            <a:ext cx="10033074" cy="432900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«воспитанник– воспитанник»;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«Педагог – педагог»;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«Студент – воспитанник»;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«Работодатель – педагог»;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«Работодатель – студент».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2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AF1D6-709A-520A-9EA3-2C70D5AF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9" y="452717"/>
            <a:ext cx="10776366" cy="136420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Форма наставничества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«Педагог–педагог»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184769-F37D-9341-B95B-0E466FB65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837211"/>
              </p:ext>
            </p:extLst>
          </p:nvPr>
        </p:nvGraphicFramePr>
        <p:xfrm>
          <a:off x="973777" y="1967438"/>
          <a:ext cx="9678389" cy="4598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8677">
                  <a:extLst>
                    <a:ext uri="{9D8B030D-6E8A-4147-A177-3AD203B41FA5}">
                      <a16:colId xmlns:a16="http://schemas.microsoft.com/office/drawing/2014/main" val="2264851168"/>
                    </a:ext>
                  </a:extLst>
                </a:gridCol>
                <a:gridCol w="4839712">
                  <a:extLst>
                    <a:ext uri="{9D8B030D-6E8A-4147-A177-3AD203B41FA5}">
                      <a16:colId xmlns:a16="http://schemas.microsoft.com/office/drawing/2014/main" val="2857233219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Формы взаимодействия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Цель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078867"/>
                  </a:ext>
                </a:extLst>
              </a:tr>
              <a:tr h="1345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«Опытный педагог – молодой специалист»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Поддержка для приобретения необходимых профессиональных навыков и закрепления их на месте работы.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878937"/>
                  </a:ext>
                </a:extLst>
              </a:tr>
              <a:tr h="174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«Лидер педагогического сообщества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педагог, испытывающий проблемы»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Реализация психоэмоциональной поддержки сочетаемый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с</a:t>
                      </a:r>
                      <a:r>
                        <a:rPr lang="ru-RU" sz="2000" b="1" baseline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профессиональной помощью по приобретению и развитию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педагогических талантов и инициатив.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922686"/>
                  </a:ext>
                </a:extLst>
              </a:tr>
              <a:tr h="104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«Педагог новатор – консервативный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педагог»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Помощь в овладении современными программами, цифровыми навыками, ИКТ компетенциями.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701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06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22">
            <a:extLst>
              <a:ext uri="{FF2B5EF4-FFF2-40B4-BE49-F238E27FC236}">
                <a16:creationId xmlns:a16="http://schemas.microsoft.com/office/drawing/2014/main" id="{607885A9-26F5-DAE2-A750-770637CB3A69}"/>
              </a:ext>
            </a:extLst>
          </p:cNvPr>
          <p:cNvSpPr/>
          <p:nvPr/>
        </p:nvSpPr>
        <p:spPr>
          <a:xfrm>
            <a:off x="293353" y="902525"/>
            <a:ext cx="8179527" cy="10786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1. Целевой (дефициты: затруднения в педагогически грамотной поставке цели занятия; трудности в </a:t>
            </a:r>
            <a:r>
              <a:rPr lang="ru-RU" b="1" dirty="0" err="1"/>
              <a:t>диагностируемости</a:t>
            </a:r>
            <a:r>
              <a:rPr lang="ru-RU" b="1" dirty="0"/>
              <a:t>, конкретности, понятности, осознанности и результативности поставленных целей)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119800D3-F266-FE4E-0211-25451D9807BE}"/>
              </a:ext>
            </a:extLst>
          </p:cNvPr>
          <p:cNvSpPr/>
          <p:nvPr/>
        </p:nvSpPr>
        <p:spPr>
          <a:xfrm>
            <a:off x="1325462" y="2426772"/>
            <a:ext cx="8854042" cy="10786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2. Содержательный (дефициты: трудности в обеспечении связи теории с практикой в изучаемом материале, раскрытии практической значимости знаний, выявлении связи изучаемого материала с ранее пройденным)</a:t>
            </a: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E86FE526-7B76-2244-C8B6-83C01961FF80}"/>
              </a:ext>
            </a:extLst>
          </p:cNvPr>
          <p:cNvSpPr/>
          <p:nvPr/>
        </p:nvSpPr>
        <p:spPr>
          <a:xfrm>
            <a:off x="3930732" y="5521407"/>
            <a:ext cx="8063346" cy="97439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4. Контрольно-оценочный (дефициты: результаты контрольно-оценочной деятельности не дают целостного представления о достижении планируемых результатов обучения)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7FD0CF96-19C3-D3F4-5D06-67EFB12373F8}"/>
              </a:ext>
            </a:extLst>
          </p:cNvPr>
          <p:cNvSpPr/>
          <p:nvPr/>
        </p:nvSpPr>
        <p:spPr>
          <a:xfrm>
            <a:off x="2340528" y="4038847"/>
            <a:ext cx="8667898" cy="97439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3. Процессуальный (дефициты: отсутствие теоретических знаний и практических умений для гармоничного сочетания инновационных и традиционных технологий обучения)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402" y="-67274"/>
            <a:ext cx="6708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КОМПОНЕНТЫ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8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AD68A42-56D8-06F9-7568-8DFCC2E7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t="2041"/>
          <a:stretch/>
        </p:blipFill>
        <p:spPr>
          <a:xfrm>
            <a:off x="3400377" y="100940"/>
            <a:ext cx="8791623" cy="665611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BE8A703-CDF0-E9EB-A9B3-1121B1282D54}"/>
              </a:ext>
            </a:extLst>
          </p:cNvPr>
          <p:cNvSpPr txBox="1"/>
          <p:nvPr/>
        </p:nvSpPr>
        <p:spPr>
          <a:xfrm>
            <a:off x="11627" y="1886635"/>
            <a:ext cx="3883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70C0"/>
                </a:solidFill>
                <a:effectLst/>
                <a:latin typeface="+mj-lt"/>
              </a:rPr>
              <a:t>Модель сопровождения </a:t>
            </a:r>
          </a:p>
          <a:p>
            <a:r>
              <a:rPr lang="ru-RU" sz="2400" b="1" i="0" dirty="0">
                <a:solidFill>
                  <a:srgbClr val="0070C0"/>
                </a:solidFill>
                <a:effectLst/>
                <a:latin typeface="+mj-lt"/>
              </a:rPr>
              <a:t>педагогов с профессиональными </a:t>
            </a:r>
          </a:p>
          <a:p>
            <a:r>
              <a:rPr lang="ru-RU" sz="2400" b="1" i="0" dirty="0">
                <a:solidFill>
                  <a:srgbClr val="0070C0"/>
                </a:solidFill>
                <a:effectLst/>
                <a:latin typeface="+mj-lt"/>
              </a:rPr>
              <a:t>дефицитами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29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8F38C-54FC-D6C5-1F8F-E56F6498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4" y="37717"/>
            <a:ext cx="10474036" cy="10212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Чек-лист разработки и реализации индивидуального образовательного маршрута</a:t>
            </a:r>
          </a:p>
        </p:txBody>
      </p:sp>
      <p:sp>
        <p:nvSpPr>
          <p:cNvPr id="6" name="Скругленный прямоугольник 22">
            <a:extLst>
              <a:ext uri="{FF2B5EF4-FFF2-40B4-BE49-F238E27FC236}">
                <a16:creationId xmlns:a16="http://schemas.microsoft.com/office/drawing/2014/main" id="{35B53604-6E8A-199F-0A3A-AA582B6AB0A5}"/>
              </a:ext>
            </a:extLst>
          </p:cNvPr>
          <p:cNvSpPr/>
          <p:nvPr/>
        </p:nvSpPr>
        <p:spPr>
          <a:xfrm>
            <a:off x="169528" y="1274727"/>
            <a:ext cx="8261953" cy="72909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/>
              <a:t>Диагностика уровня профессионального мастерства, самоанализ педагога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792E6F46-0AA5-8A78-44EF-C03714F52BB8}"/>
              </a:ext>
            </a:extLst>
          </p:cNvPr>
          <p:cNvSpPr/>
          <p:nvPr/>
        </p:nvSpPr>
        <p:spPr>
          <a:xfrm>
            <a:off x="1226802" y="2496204"/>
            <a:ext cx="8095327" cy="8337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/>
              <a:t>Составление индивидуального образовательного маршрута на основе полученных результатов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C3B06302-B5A4-46C3-A6C7-C91509573D2D}"/>
              </a:ext>
            </a:extLst>
          </p:cNvPr>
          <p:cNvSpPr/>
          <p:nvPr/>
        </p:nvSpPr>
        <p:spPr>
          <a:xfrm>
            <a:off x="4025735" y="5050318"/>
            <a:ext cx="7864042" cy="108922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/>
              <a:t>Анализ реализации индивидуального маршрута повышения уровня профессиональной компетенции педагога</a:t>
            </a:r>
          </a:p>
        </p:txBody>
      </p:sp>
      <p:sp>
        <p:nvSpPr>
          <p:cNvPr id="10" name="Скругленный прямоугольник 22">
            <a:extLst>
              <a:ext uri="{FF2B5EF4-FFF2-40B4-BE49-F238E27FC236}">
                <a16:creationId xmlns:a16="http://schemas.microsoft.com/office/drawing/2014/main" id="{EFB0A573-ED33-EF9A-E0CB-46518D8F21A4}"/>
              </a:ext>
            </a:extLst>
          </p:cNvPr>
          <p:cNvSpPr/>
          <p:nvPr/>
        </p:nvSpPr>
        <p:spPr>
          <a:xfrm>
            <a:off x="2922252" y="3822316"/>
            <a:ext cx="7635281" cy="8337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/>
              <a:t>Реализация индивидуального маршрута повышения уровня профессиональной компетенции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F5A916-E599-C75C-5837-9C3ED23413BB}"/>
              </a:ext>
            </a:extLst>
          </p:cNvPr>
          <p:cNvSpPr txBox="1"/>
          <p:nvPr/>
        </p:nvSpPr>
        <p:spPr>
          <a:xfrm>
            <a:off x="428624" y="6380355"/>
            <a:ext cx="1243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Чек-лист (</a:t>
            </a:r>
            <a:r>
              <a:rPr lang="ru-RU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это перечень пошаговых последовательных действий, которые Вам необходимо выполнить.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2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F22B-6EAB-CF1C-B2D8-CC59B540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35" y="902525"/>
            <a:ext cx="11516339" cy="26675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образовательный маршрут </a:t>
            </a:r>
            <a:r>
              <a:rPr lang="ru-RU" sz="2400" dirty="0">
                <a:solidFill>
                  <a:srgbClr val="0070C0"/>
                </a:solidFill>
              </a:rPr>
              <a:t>– это комплекс методик профессионального самосовершенствования педагога, разрабатываемый им самим индивидуально с учетом особенностей его профессиональной деятельности, личностных характеристик, решаемых задач и поставленных целей при непрерывном методическом содействии и сопровождении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B06BA-82AD-4152-F150-90A169FFD183}"/>
              </a:ext>
            </a:extLst>
          </p:cNvPr>
          <p:cNvSpPr txBox="1"/>
          <p:nvPr/>
        </p:nvSpPr>
        <p:spPr>
          <a:xfrm>
            <a:off x="398635" y="3913016"/>
            <a:ext cx="115163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образовательный маршрут </a:t>
            </a:r>
            <a:r>
              <a:rPr lang="ru-RU" sz="2400" dirty="0">
                <a:solidFill>
                  <a:srgbClr val="0070C0"/>
                </a:solidFill>
              </a:rPr>
              <a:t>-  рассматривается как структурированная программа действий на некотором фиксированном этапе профессиональной карьеры педагога и включает в себя </a:t>
            </a:r>
            <a:r>
              <a:rPr lang="ru-RU" sz="2400" u="sng" dirty="0">
                <a:solidFill>
                  <a:srgbClr val="0070C0"/>
                </a:solidFill>
              </a:rPr>
              <a:t>самостоятельное определение </a:t>
            </a:r>
            <a:r>
              <a:rPr lang="ru-RU" sz="2400" dirty="0">
                <a:solidFill>
                  <a:srgbClr val="0070C0"/>
                </a:solidFill>
              </a:rPr>
              <a:t>целей, тем и направлений творческой, исследовательской и проектной деятельности педагога, </a:t>
            </a:r>
            <a:r>
              <a:rPr lang="ru-RU" sz="2400" u="sng" dirty="0">
                <a:solidFill>
                  <a:srgbClr val="0070C0"/>
                </a:solidFill>
              </a:rPr>
              <a:t>обусловленных</a:t>
            </a:r>
            <a:r>
              <a:rPr lang="ru-RU" sz="2400" dirty="0">
                <a:solidFill>
                  <a:srgbClr val="0070C0"/>
                </a:solidFill>
              </a:rPr>
              <a:t> позитивными социальными </a:t>
            </a:r>
            <a:r>
              <a:rPr lang="ru-RU" sz="2400" u="sng" dirty="0">
                <a:solidFill>
                  <a:srgbClr val="0070C0"/>
                </a:solidFill>
              </a:rPr>
              <a:t>мотивами</a:t>
            </a:r>
            <a:r>
              <a:rPr lang="ru-RU" sz="2400" dirty="0">
                <a:solidFill>
                  <a:srgbClr val="0070C0"/>
                </a:solidFill>
              </a:rPr>
              <a:t> и личностными </a:t>
            </a:r>
            <a:r>
              <a:rPr lang="ru-RU" sz="2400" u="sng" dirty="0">
                <a:solidFill>
                  <a:srgbClr val="0070C0"/>
                </a:solidFill>
              </a:rPr>
              <a:t>смыслами</a:t>
            </a:r>
            <a:r>
              <a:rPr lang="ru-RU" sz="2400" dirty="0">
                <a:solidFill>
                  <a:srgbClr val="0070C0"/>
                </a:solidFill>
              </a:rPr>
              <a:t> профессионального развития педагога, а также выявленными профессиональными </a:t>
            </a:r>
            <a:r>
              <a:rPr lang="ru-RU" sz="2400" u="sng" dirty="0">
                <a:solidFill>
                  <a:srgbClr val="0070C0"/>
                </a:solidFill>
              </a:rPr>
              <a:t>дефицитами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2566" y="352015"/>
            <a:ext cx="7172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Понятие 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6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2">
            <a:extLst>
              <a:ext uri="{FF2B5EF4-FFF2-40B4-BE49-F238E27FC236}">
                <a16:creationId xmlns:a16="http://schemas.microsoft.com/office/drawing/2014/main" id="{EBED8057-C48E-ACCF-FC7F-F0F6081DF0C1}"/>
              </a:ext>
            </a:extLst>
          </p:cNvPr>
          <p:cNvSpPr/>
          <p:nvPr/>
        </p:nvSpPr>
        <p:spPr>
          <a:xfrm>
            <a:off x="93897" y="209800"/>
            <a:ext cx="11605290" cy="141711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образовательный маршрут </a:t>
            </a:r>
            <a:r>
              <a:rPr lang="ru-RU" sz="2000" b="1" dirty="0"/>
              <a:t>педагога содержит перечень способов самообучения, самообразования и самореализации педагога, основывается на рефлексивных умениях по преодолению профессиональных дефицитов, выявленных в ходе оценочных процедур и самодиагностики компетенций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679F6C05-FC2D-B3E6-3D3C-3200E45A8712}"/>
              </a:ext>
            </a:extLst>
          </p:cNvPr>
          <p:cNvSpPr/>
          <p:nvPr/>
        </p:nvSpPr>
        <p:spPr>
          <a:xfrm>
            <a:off x="343388" y="4889349"/>
            <a:ext cx="2473134" cy="15503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</a:rPr>
              <a:t>Диагностика 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</a:rPr>
              <a:t>(в т.ч. и самодиагностика) профессиональных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</a:rPr>
              <a:t>дефицитов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E65D9208-2A47-34F1-4D1C-982D0F6CB435}"/>
              </a:ext>
            </a:extLst>
          </p:cNvPr>
          <p:cNvSpPr/>
          <p:nvPr/>
        </p:nvSpPr>
        <p:spPr>
          <a:xfrm>
            <a:off x="693718" y="3782293"/>
            <a:ext cx="10628414" cy="7837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2000" b="1" dirty="0"/>
              <a:t>Алгоритм действий педагога по проектированию индивидуального образовательного маршрута</a:t>
            </a:r>
          </a:p>
        </p:txBody>
      </p:sp>
      <p:sp>
        <p:nvSpPr>
          <p:cNvPr id="10" name="Скругленный прямоугольник 22">
            <a:extLst>
              <a:ext uri="{FF2B5EF4-FFF2-40B4-BE49-F238E27FC236}">
                <a16:creationId xmlns:a16="http://schemas.microsoft.com/office/drawing/2014/main" id="{B55B50FE-B58D-B80F-5CDE-644A171CBB7C}"/>
              </a:ext>
            </a:extLst>
          </p:cNvPr>
          <p:cNvSpPr/>
          <p:nvPr/>
        </p:nvSpPr>
        <p:spPr>
          <a:xfrm>
            <a:off x="3198369" y="4925754"/>
            <a:ext cx="2473133" cy="151395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Разработка индивидуального образовательного маршрута</a:t>
            </a:r>
          </a:p>
        </p:txBody>
      </p:sp>
      <p:sp>
        <p:nvSpPr>
          <p:cNvPr id="2" name="Скругленный прямоугольник 22">
            <a:extLst>
              <a:ext uri="{FF2B5EF4-FFF2-40B4-BE49-F238E27FC236}">
                <a16:creationId xmlns:a16="http://schemas.microsoft.com/office/drawing/2014/main" id="{A0A73113-3F04-89BE-A296-1FA4368258E2}"/>
              </a:ext>
            </a:extLst>
          </p:cNvPr>
          <p:cNvSpPr/>
          <p:nvPr/>
        </p:nvSpPr>
        <p:spPr>
          <a:xfrm>
            <a:off x="6096000" y="4925752"/>
            <a:ext cx="2072080" cy="151395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Поэтапная реализация маршрута</a:t>
            </a:r>
          </a:p>
        </p:txBody>
      </p:sp>
      <p:sp>
        <p:nvSpPr>
          <p:cNvPr id="3" name="Скругленный прямоугольник 22">
            <a:extLst>
              <a:ext uri="{FF2B5EF4-FFF2-40B4-BE49-F238E27FC236}">
                <a16:creationId xmlns:a16="http://schemas.microsoft.com/office/drawing/2014/main" id="{3D7A9548-2721-058F-7AB2-3D27C9402743}"/>
              </a:ext>
            </a:extLst>
          </p:cNvPr>
          <p:cNvSpPr/>
          <p:nvPr/>
        </p:nvSpPr>
        <p:spPr>
          <a:xfrm>
            <a:off x="8526484" y="4889349"/>
            <a:ext cx="3322128" cy="15503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</a:rPr>
              <a:t>Рефлексивный анализ эффективности индивидуального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</a:rPr>
              <a:t>образовательного маршрута.</a:t>
            </a:r>
          </a:p>
        </p:txBody>
      </p:sp>
      <p:sp>
        <p:nvSpPr>
          <p:cNvPr id="6" name="Скругленный прямоугольник 22">
            <a:extLst>
              <a:ext uri="{FF2B5EF4-FFF2-40B4-BE49-F238E27FC236}">
                <a16:creationId xmlns:a16="http://schemas.microsoft.com/office/drawing/2014/main" id="{CD2E15DE-4068-9320-2C61-45D11876A2BC}"/>
              </a:ext>
            </a:extLst>
          </p:cNvPr>
          <p:cNvSpPr/>
          <p:nvPr/>
        </p:nvSpPr>
        <p:spPr>
          <a:xfrm>
            <a:off x="1045029" y="1908229"/>
            <a:ext cx="9464633" cy="525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2000" b="1" dirty="0"/>
              <a:t>Процесс составления индивидуального образовательного маршрута</a:t>
            </a: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DE9A4EB9-A700-1D59-ACF1-BCEC0B2072C7}"/>
              </a:ext>
            </a:extLst>
          </p:cNvPr>
          <p:cNvSpPr/>
          <p:nvPr/>
        </p:nvSpPr>
        <p:spPr>
          <a:xfrm>
            <a:off x="1817962" y="2733564"/>
            <a:ext cx="3078946" cy="74779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</a:rPr>
              <a:t>Саморефлексия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6C702303-A6EB-D51B-D9DE-8FAADF9BD303}"/>
              </a:ext>
            </a:extLst>
          </p:cNvPr>
          <p:cNvSpPr/>
          <p:nvPr/>
        </p:nvSpPr>
        <p:spPr>
          <a:xfrm>
            <a:off x="5896542" y="2733564"/>
            <a:ext cx="3787591" cy="76741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</a:rPr>
              <a:t>Составление дорожной карты</a:t>
            </a:r>
          </a:p>
        </p:txBody>
      </p:sp>
    </p:spTree>
    <p:extLst>
      <p:ext uri="{BB962C8B-B14F-4D97-AF65-F5344CB8AC3E}">
        <p14:creationId xmlns:p14="http://schemas.microsoft.com/office/powerpoint/2010/main" val="25683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F22B-6EAB-CF1C-B2D8-CC59B540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6" y="171310"/>
            <a:ext cx="9749640" cy="1327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ИОМ должны входить следующие пункты: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356BC8-39D0-4A25-8039-F2FE1D905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91786"/>
              </p:ext>
            </p:extLst>
          </p:nvPr>
        </p:nvGraphicFramePr>
        <p:xfrm>
          <a:off x="428625" y="1200150"/>
          <a:ext cx="11346193" cy="5533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1182">
                  <a:extLst>
                    <a:ext uri="{9D8B030D-6E8A-4147-A177-3AD203B41FA5}">
                      <a16:colId xmlns:a16="http://schemas.microsoft.com/office/drawing/2014/main" val="2264851168"/>
                    </a:ext>
                  </a:extLst>
                </a:gridCol>
                <a:gridCol w="8115011">
                  <a:extLst>
                    <a:ext uri="{9D8B030D-6E8A-4147-A177-3AD203B41FA5}">
                      <a16:colId xmlns:a16="http://schemas.microsoft.com/office/drawing/2014/main" val="2857233219"/>
                    </a:ext>
                  </a:extLst>
                </a:gridCol>
              </a:tblGrid>
              <a:tr h="8146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1.	Титульный лист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•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	Название учебного заведения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Ф.И.О. педагога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Город, год создания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078867"/>
                  </a:ext>
                </a:extLst>
              </a:tr>
              <a:tr h="19009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2.	Информационная справка о педагоге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Ф.И.О.;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занимаемая должность;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образование;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дата аттестации;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квалификационная категория;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дата прохождения программ повышения квалификации;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педагогический стаж.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78937"/>
                  </a:ext>
                </a:extLst>
              </a:tr>
              <a:tr h="19009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 3.	Сопроводительный лист со структурированным планом действий реализации ИОМ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индивидуальная тема самообразования;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задачи;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цель;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форма самообразования;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ожидаемый результат;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сроки работы над проблемой;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•	форма отчета о ходе работы.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22686"/>
                  </a:ext>
                </a:extLst>
              </a:tr>
              <a:tr h="34363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4.	Дорожная карта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701998"/>
                  </a:ext>
                </a:extLst>
              </a:tr>
              <a:tr h="52642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	Диагностика проделанной работы с выводами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7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02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2">
            <a:extLst>
              <a:ext uri="{FF2B5EF4-FFF2-40B4-BE49-F238E27FC236}">
                <a16:creationId xmlns:a16="http://schemas.microsoft.com/office/drawing/2014/main" id="{6A3E8578-B197-A06C-D036-93EB8822BA4F}"/>
              </a:ext>
            </a:extLst>
          </p:cNvPr>
          <p:cNvSpPr/>
          <p:nvPr/>
        </p:nvSpPr>
        <p:spPr>
          <a:xfrm>
            <a:off x="179054" y="260058"/>
            <a:ext cx="10169178" cy="131219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/>
              <a:t>1.	Самообразование педагога предполагает изучение современных научных и методических разработок, инновационного опыта, в том числе регионального, прохождение курсов повышения квалификации.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27E272C7-CC2A-9038-44E7-64C768100C0B}"/>
              </a:ext>
            </a:extLst>
          </p:cNvPr>
          <p:cNvSpPr/>
          <p:nvPr/>
        </p:nvSpPr>
        <p:spPr>
          <a:xfrm>
            <a:off x="1376054" y="2224403"/>
            <a:ext cx="10260280" cy="18141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/>
              <a:t>2.	Деятельность педагога в профессиональном сообществе осуществляется через руководство или участие в работе профессиональных сообществ (методических объединений, творческих, рабочих и проблемных групп), на уровне образовательного учреждения, региона.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ACD0F2E7-2289-C983-90EF-B3938D083C70}"/>
              </a:ext>
            </a:extLst>
          </p:cNvPr>
          <p:cNvSpPr/>
          <p:nvPr/>
        </p:nvSpPr>
        <p:spPr>
          <a:xfrm>
            <a:off x="1933328" y="4690754"/>
            <a:ext cx="10115798" cy="16909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dirty="0"/>
              <a:t>3</a:t>
            </a:r>
            <a:r>
              <a:rPr lang="ru-RU" sz="2200" b="1" dirty="0"/>
              <a:t>.	Участие в методической работе на уровне ОУ предполагает корпоративное обучение. Оно осуществляется в традиционных и интерактивных формах методической работы, организованной методистом для всего коллектива ОУ или определенной адресной группы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148356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2">
            <a:extLst>
              <a:ext uri="{FF2B5EF4-FFF2-40B4-BE49-F238E27FC236}">
                <a16:creationId xmlns:a16="http://schemas.microsoft.com/office/drawing/2014/main" id="{6A3E8578-B197-A06C-D036-93EB8822BA4F}"/>
              </a:ext>
            </a:extLst>
          </p:cNvPr>
          <p:cNvSpPr/>
          <p:nvPr/>
        </p:nvSpPr>
        <p:spPr>
          <a:xfrm>
            <a:off x="160004" y="1298121"/>
            <a:ext cx="5688344" cy="13784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Особенности, интересы и потребности самого наставляемого педагога, воспитанников и их родителей в достижении необходимого образовательного результата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27E272C7-CC2A-9038-44E7-64C768100C0B}"/>
              </a:ext>
            </a:extLst>
          </p:cNvPr>
          <p:cNvSpPr/>
          <p:nvPr/>
        </p:nvSpPr>
        <p:spPr>
          <a:xfrm>
            <a:off x="160004" y="3075214"/>
            <a:ext cx="5688343" cy="68716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Профессионализм педагогического коллектива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ACD0F2E7-2289-C983-90EF-B3938D083C70}"/>
              </a:ext>
            </a:extLst>
          </p:cNvPr>
          <p:cNvSpPr/>
          <p:nvPr/>
        </p:nvSpPr>
        <p:spPr>
          <a:xfrm>
            <a:off x="160004" y="4228646"/>
            <a:ext cx="5688344" cy="90532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Возможности учреждения удовлетворить образовательные потребности обучающихся </a:t>
            </a:r>
          </a:p>
        </p:txBody>
      </p:sp>
      <p:sp>
        <p:nvSpPr>
          <p:cNvPr id="2" name="Скругленный прямоугольник 22">
            <a:extLst>
              <a:ext uri="{FF2B5EF4-FFF2-40B4-BE49-F238E27FC236}">
                <a16:creationId xmlns:a16="http://schemas.microsoft.com/office/drawing/2014/main" id="{350AE8A1-CABA-C213-C802-7924DA46FF54}"/>
              </a:ext>
            </a:extLst>
          </p:cNvPr>
          <p:cNvSpPr/>
          <p:nvPr/>
        </p:nvSpPr>
        <p:spPr>
          <a:xfrm>
            <a:off x="160004" y="5559879"/>
            <a:ext cx="5688343" cy="9899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Возможности материально-технической базы образовательного учреждения</a:t>
            </a:r>
          </a:p>
        </p:txBody>
      </p:sp>
      <p:sp>
        <p:nvSpPr>
          <p:cNvPr id="3" name="Скругленный прямоугольник 22">
            <a:extLst>
              <a:ext uri="{FF2B5EF4-FFF2-40B4-BE49-F238E27FC236}">
                <a16:creationId xmlns:a16="http://schemas.microsoft.com/office/drawing/2014/main" id="{1E290C91-ED69-E204-21ED-378F9ADBEAD8}"/>
              </a:ext>
            </a:extLst>
          </p:cNvPr>
          <p:cNvSpPr/>
          <p:nvPr/>
        </p:nvSpPr>
        <p:spPr>
          <a:xfrm>
            <a:off x="890367" y="151828"/>
            <a:ext cx="4227615" cy="7476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ФАКТОРЫ</a:t>
            </a:r>
          </a:p>
        </p:txBody>
      </p:sp>
      <p:sp>
        <p:nvSpPr>
          <p:cNvPr id="6" name="Скругленный прямоугольник 22">
            <a:extLst>
              <a:ext uri="{FF2B5EF4-FFF2-40B4-BE49-F238E27FC236}">
                <a16:creationId xmlns:a16="http://schemas.microsoft.com/office/drawing/2014/main" id="{83DECF6F-3519-4969-E714-DBBCE5BF9C55}"/>
              </a:ext>
            </a:extLst>
          </p:cNvPr>
          <p:cNvSpPr/>
          <p:nvPr/>
        </p:nvSpPr>
        <p:spPr>
          <a:xfrm>
            <a:off x="7353084" y="153058"/>
            <a:ext cx="3669474" cy="7717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УСЛОВИЯ</a:t>
            </a: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046A4EB4-D64B-A0FA-F558-6106EFA7FD04}"/>
              </a:ext>
            </a:extLst>
          </p:cNvPr>
          <p:cNvSpPr/>
          <p:nvPr/>
        </p:nvSpPr>
        <p:spPr>
          <a:xfrm>
            <a:off x="6343648" y="1427389"/>
            <a:ext cx="5688346" cy="19607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Осознание всеми участниками педагогического процесса необходимости и значимости индивидуального образовательного маршрута как одного из способов самоопределения, самореализации и проверки правильности выбора содержания, формы, режима, уровня образования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CF394DCB-95A7-AA27-045A-91DF1931E073}"/>
              </a:ext>
            </a:extLst>
          </p:cNvPr>
          <p:cNvSpPr/>
          <p:nvPr/>
        </p:nvSpPr>
        <p:spPr>
          <a:xfrm>
            <a:off x="6343648" y="3919268"/>
            <a:ext cx="5688346" cy="141473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Осуществление психолого-педагогического сопровождения и информационная поддержка процесса разработками индивидуального образовательного маршрута</a:t>
            </a:r>
          </a:p>
        </p:txBody>
      </p:sp>
      <p:sp>
        <p:nvSpPr>
          <p:cNvPr id="12" name="Скругленный прямоугольник 22">
            <a:extLst>
              <a:ext uri="{FF2B5EF4-FFF2-40B4-BE49-F238E27FC236}">
                <a16:creationId xmlns:a16="http://schemas.microsoft.com/office/drawing/2014/main" id="{068D3AFD-57EB-A7B0-0146-893B18E6C82D}"/>
              </a:ext>
            </a:extLst>
          </p:cNvPr>
          <p:cNvSpPr/>
          <p:nvPr/>
        </p:nvSpPr>
        <p:spPr>
          <a:xfrm>
            <a:off x="6343650" y="5756502"/>
            <a:ext cx="5688344" cy="8633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Организация рефлексии как основы коррекции индивидуального образовательного маршрута</a:t>
            </a:r>
          </a:p>
        </p:txBody>
      </p:sp>
    </p:spTree>
    <p:extLst>
      <p:ext uri="{BB962C8B-B14F-4D97-AF65-F5344CB8AC3E}">
        <p14:creationId xmlns:p14="http://schemas.microsoft.com/office/powerpoint/2010/main" val="97175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4294967295"/>
          </p:nvPr>
        </p:nvSpPr>
        <p:spPr>
          <a:xfrm>
            <a:off x="2804965" y="89050"/>
            <a:ext cx="9186862" cy="2016125"/>
          </a:xfrm>
          <a:prstGeom prst="roundRect">
            <a:avLst>
              <a:gd name="adj" fmla="val 59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just"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наставничеству, верности традициям есть в любом деле. Люди, прогрессивно мыслящие, духовно и нравственно сильные, это хорошо понимают и делают всё, чтобы их начинания имели развитие, чтобы на смену им приходили те, кто сохранит и преумножит достигнутое. Эффективная система мотивации для наставников должна быть создана, и это должно быть эффективное современное наставничество, передача опыта, конкретных навыков.</a:t>
            </a:r>
          </a:p>
          <a:p>
            <a:pPr algn="r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В.В.Путин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231905" y="3717033"/>
            <a:ext cx="5184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294AC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35" y="2564905"/>
            <a:ext cx="1547664" cy="115212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viewstorm.com/wp-content/uploads/2015/07/Vladimir-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3" y="89050"/>
            <a:ext cx="2332605" cy="22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484011" y="2318985"/>
            <a:ext cx="8072738" cy="144016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Достижение сквозных результатов  федеральных  проектов «Современная школа», «Успех каждого ребенка», «Молодые профессионалы»:</a:t>
            </a:r>
          </a:p>
          <a:p>
            <a:pPr lvl="0"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концу 2024 года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70%  обучающихся и педагогических работников  вовлечены в различные формы сопровождения и наставничества</a:t>
            </a:r>
          </a:p>
          <a:p>
            <a:pPr algn="ctr"/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1624" y="3140969"/>
            <a:ext cx="208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0484" y="4035270"/>
            <a:ext cx="10000420" cy="927003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Одним из важнейших постулатов в работе педагога является соответствие его знаний и навыков современным методам образования</a:t>
            </a:r>
          </a:p>
          <a:p>
            <a:pPr algn="just" fontAlgn="base"/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9687" y="5583422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976457" y="5238398"/>
            <a:ext cx="7188946" cy="1140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первым известным наставником был Ментор — воспитатель сына Одиссея. В XII веке в Англии, в университете Оксфорда появились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тьюторы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BF485EC-7435-EF3F-C113-42005089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5" y="2805393"/>
            <a:ext cx="8455232" cy="17903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9709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ABCB2-D6DF-6AD4-1AEC-9A8721F3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84271"/>
            <a:ext cx="9191501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Одним из важнейших постулатов в работе педагога является соответствие его знаний и навыков современным методам образования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138CF-C77F-9FE0-F578-60DAC2A8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21" y="2052918"/>
            <a:ext cx="9761517" cy="41954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Разработка индивидуального образовательного маршрута педагога основывается на 47 статье закона об образовании № 273-ФЗ , а также на регламентах ФГОС и </a:t>
            </a:r>
            <a:r>
              <a:rPr lang="ru-RU" b="1" dirty="0" err="1">
                <a:solidFill>
                  <a:srgbClr val="0070C0"/>
                </a:solidFill>
              </a:rPr>
              <a:t>профстандарта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Исходя из официальных документов, педагог имеет право самостоятельно выбирать методы воспитания и обучения, а также составлять и внедрять собственные образовательные методики.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В соответствии с действующими педагогическими профессиональными стандартами педагогам необходимо проходить квалификационную аттестацию каждые 5 лет.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Период между аттестациями – это наиболее рациональное и удачное время для составления индивидуального образовательного маршрута.</a:t>
            </a:r>
          </a:p>
        </p:txBody>
      </p:sp>
    </p:spTree>
    <p:extLst>
      <p:ext uri="{BB962C8B-B14F-4D97-AF65-F5344CB8AC3E}">
        <p14:creationId xmlns:p14="http://schemas.microsoft.com/office/powerpoint/2010/main" val="157802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2">
            <a:extLst>
              <a:ext uri="{FF2B5EF4-FFF2-40B4-BE49-F238E27FC236}">
                <a16:creationId xmlns:a16="http://schemas.microsoft.com/office/drawing/2014/main" id="{EBED8057-C48E-ACCF-FC7F-F0F6081DF0C1}"/>
              </a:ext>
            </a:extLst>
          </p:cNvPr>
          <p:cNvSpPr/>
          <p:nvPr/>
        </p:nvSpPr>
        <p:spPr>
          <a:xfrm>
            <a:off x="437482" y="5617029"/>
            <a:ext cx="4251366" cy="83127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</a:rPr>
              <a:t>Достойный наставник</a:t>
            </a:r>
          </a:p>
        </p:txBody>
      </p:sp>
      <p:sp>
        <p:nvSpPr>
          <p:cNvPr id="2" name="Скругленный прямоугольник 22">
            <a:extLst>
              <a:ext uri="{FF2B5EF4-FFF2-40B4-BE49-F238E27FC236}">
                <a16:creationId xmlns:a16="http://schemas.microsoft.com/office/drawing/2014/main" id="{CBBE8698-3F1E-937D-697A-BB0A6D4687F1}"/>
              </a:ext>
            </a:extLst>
          </p:cNvPr>
          <p:cNvSpPr/>
          <p:nvPr/>
        </p:nvSpPr>
        <p:spPr>
          <a:xfrm>
            <a:off x="6450208" y="5617030"/>
            <a:ext cx="4583875" cy="83127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ru-RU" sz="1600" dirty="0"/>
          </a:p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Достойный наставляемый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3" name="Скругленный прямоугольник 22">
            <a:extLst>
              <a:ext uri="{FF2B5EF4-FFF2-40B4-BE49-F238E27FC236}">
                <a16:creationId xmlns:a16="http://schemas.microsoft.com/office/drawing/2014/main" id="{C119B559-C42B-2122-DFD3-1CBA973982B3}"/>
              </a:ext>
            </a:extLst>
          </p:cNvPr>
          <p:cNvSpPr/>
          <p:nvPr/>
        </p:nvSpPr>
        <p:spPr>
          <a:xfrm>
            <a:off x="3954484" y="3098183"/>
            <a:ext cx="3016332" cy="162819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Активное взаимодействие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5652" y="224341"/>
            <a:ext cx="9215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Структура взаимодействия </a:t>
            </a:r>
          </a:p>
        </p:txBody>
      </p:sp>
      <p:sp>
        <p:nvSpPr>
          <p:cNvPr id="10" name="Скругленный прямоугольник 22">
            <a:extLst>
              <a:ext uri="{FF2B5EF4-FFF2-40B4-BE49-F238E27FC236}">
                <a16:creationId xmlns:a16="http://schemas.microsoft.com/office/drawing/2014/main" id="{EBED8057-C48E-ACCF-FC7F-F0F6081DF0C1}"/>
              </a:ext>
            </a:extLst>
          </p:cNvPr>
          <p:cNvSpPr/>
          <p:nvPr/>
        </p:nvSpPr>
        <p:spPr>
          <a:xfrm>
            <a:off x="2444411" y="1638206"/>
            <a:ext cx="6297735" cy="8556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</a:rPr>
              <a:t>Куратор, педагог-психолог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462650" y="2493828"/>
            <a:ext cx="1" cy="60435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954484" y="4864431"/>
            <a:ext cx="332509" cy="5729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6555193" y="4889665"/>
            <a:ext cx="344380" cy="5729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2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2">
            <a:extLst>
              <a:ext uri="{FF2B5EF4-FFF2-40B4-BE49-F238E27FC236}">
                <a16:creationId xmlns:a16="http://schemas.microsoft.com/office/drawing/2014/main" id="{EBED8057-C48E-ACCF-FC7F-F0F6081DF0C1}"/>
              </a:ext>
            </a:extLst>
          </p:cNvPr>
          <p:cNvSpPr/>
          <p:nvPr/>
        </p:nvSpPr>
        <p:spPr>
          <a:xfrm>
            <a:off x="2220686" y="283238"/>
            <a:ext cx="6899564" cy="56095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70C0"/>
                </a:solidFill>
              </a:rPr>
              <a:t>Достойный наставник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99590-9ED1-5B3A-4499-24652C987FEB}"/>
              </a:ext>
            </a:extLst>
          </p:cNvPr>
          <p:cNvSpPr txBox="1"/>
          <p:nvPr/>
        </p:nvSpPr>
        <p:spPr>
          <a:xfrm>
            <a:off x="943330" y="1530095"/>
            <a:ext cx="10046248" cy="482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Искренняя заинтересованность. Наставник искренне заинтересован в том, чтобы помочь своему наставляемому в достижении результата без какого-либо вознаграждения.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Желание вкладывать энергию и силу в развитие своего наставляемого. Одних благих намерений недостаточно – наставничество требует времени.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Наличие организационных и профессиональных знаний, опыта и/или навыков. Лучшие наставники имеют глубокие знания в области, которую желает развивать наставляемый.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Готовность делиться не только своими успехами, но и «провалами», или «как я сделал это правильно» и «как я сделал это неправильно». Оба опыта представляют ценные возможности для обучения.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Способность к саморазвитию и самосовершенствованию. Лучшими наставниками станут люди, которые сами являются любознательными обучающимися и стремятся углубить свои знания.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Наличие навыков «Soft </a:t>
            </a:r>
            <a:r>
              <a:rPr lang="ru-RU" b="1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Skills</a:t>
            </a: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»: умения слушать, задавать нужные вопросы, предоставлять объективную обратную связь, делиться историями и примерами из собственной жизни и т.д.</a:t>
            </a:r>
          </a:p>
        </p:txBody>
      </p:sp>
    </p:spTree>
    <p:extLst>
      <p:ext uri="{BB962C8B-B14F-4D97-AF65-F5344CB8AC3E}">
        <p14:creationId xmlns:p14="http://schemas.microsoft.com/office/powerpoint/2010/main" val="38433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33269F-04D6-5F06-38EC-1208278DBE71}"/>
              </a:ext>
            </a:extLst>
          </p:cNvPr>
          <p:cNvSpPr txBox="1"/>
          <p:nvPr/>
        </p:nvSpPr>
        <p:spPr>
          <a:xfrm>
            <a:off x="989902" y="1440413"/>
            <a:ext cx="1001645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Стремление к расширению своих возможностей и ориентация на достижение результата;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Понимание своих личных и профессиональных целей, потребностей и желаний. Наставничество – это не терапия, когда один человек бесцельно бродит, а другой помогает ему выбрать нужное направление. Подопечные несут ответственность за свое решение, поэтому они должны четко понимать, что они хотят получить в итоге;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Готовность обратиться за помощью, не бояться своих слабых сторон, исследовать различные пути решения и перспективы. Подопечные должны быть открытыми и обладать жаждой знаний, не бояться идти другой дорогой. Ни один наставник не захочет иметь дела с равнодушным и не желающим развиваться подопечным;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Адекватное восприятие обратной связи, а также действие в соответствии с рекомендациями наставника;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Ответственность и дисциплина. Наставники также хотят видеть движение и рост своих подопечных. В противном случае наставничество не принесет никаких результатов;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Взаимодействие с наставником на регулярной основе.</a:t>
            </a:r>
          </a:p>
        </p:txBody>
      </p:sp>
      <p:sp>
        <p:nvSpPr>
          <p:cNvPr id="6" name="Скругленный прямоугольник 22">
            <a:extLst>
              <a:ext uri="{FF2B5EF4-FFF2-40B4-BE49-F238E27FC236}">
                <a16:creationId xmlns:a16="http://schemas.microsoft.com/office/drawing/2014/main" id="{EAA86C4E-E352-3359-F153-551756B934D9}"/>
              </a:ext>
            </a:extLst>
          </p:cNvPr>
          <p:cNvSpPr/>
          <p:nvPr/>
        </p:nvSpPr>
        <p:spPr>
          <a:xfrm>
            <a:off x="2137558" y="432251"/>
            <a:ext cx="7220197" cy="56095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70C0"/>
                </a:solidFill>
              </a:rPr>
              <a:t>Достойный наставляемый</a:t>
            </a:r>
          </a:p>
        </p:txBody>
      </p:sp>
    </p:spTree>
    <p:extLst>
      <p:ext uri="{BB962C8B-B14F-4D97-AF65-F5344CB8AC3E}">
        <p14:creationId xmlns:p14="http://schemas.microsoft.com/office/powerpoint/2010/main" val="228633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474071-2812-B5F0-BD6C-A0D7B66DF62E}"/>
              </a:ext>
            </a:extLst>
          </p:cNvPr>
          <p:cNvSpPr txBox="1"/>
          <p:nvPr/>
        </p:nvSpPr>
        <p:spPr>
          <a:xfrm>
            <a:off x="185693" y="1046353"/>
            <a:ext cx="40338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1.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 Создайте альянс</a:t>
            </a:r>
          </a:p>
          <a:p>
            <a:pPr algn="l"/>
            <a:endParaRPr lang="ru-RU" sz="1600" b="1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16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Уделите время обсуждению концепции сотрудничества:</a:t>
            </a:r>
          </a:p>
          <a:p>
            <a:pPr algn="just"/>
            <a:r>
              <a:rPr lang="ru-RU" sz="16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- обе стороны должны иметь общее понимание процесса взаимоотношений. </a:t>
            </a:r>
            <a:endParaRPr lang="ru-RU" sz="1600" b="1" dirty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algn="just"/>
            <a:r>
              <a:rPr lang="ru-RU" sz="16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Это подразумевает обсуждение таких вещей, как: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время для проведения встреч. Кто с кем выходит на связь? Каким образом? Когда? В какое время удобнее всего поддерживать связь? Где, когда и как часто? Вы встречаетесь лично? По телефону? Виртуально?</a:t>
            </a:r>
          </a:p>
          <a:p>
            <a:pPr algn="just"/>
            <a:r>
              <a:rPr lang="ru-RU" sz="16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- конфиденциальность. Какие темы можно обсуждать, а какие нет?</a:t>
            </a:r>
          </a:p>
          <a:p>
            <a:pPr algn="just"/>
            <a:r>
              <a:rPr lang="ru-RU" sz="16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- обратная связь. Каковы ожидания относительно предоставления и получения обратной связи?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87F12-0764-2EE2-7DA6-2A8DD03BE5C9}"/>
              </a:ext>
            </a:extLst>
          </p:cNvPr>
          <p:cNvSpPr txBox="1"/>
          <p:nvPr/>
        </p:nvSpPr>
        <p:spPr>
          <a:xfrm>
            <a:off x="4607627" y="1531215"/>
            <a:ext cx="35671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</a:rPr>
              <a:t>2. Узнавайте друг друга</a:t>
            </a:r>
          </a:p>
          <a:p>
            <a:endParaRPr lang="ru-RU" sz="1600" b="1" dirty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Open Sans" panose="020B0606030504020204" pitchFamily="34" charset="0"/>
              </a:rPr>
              <a:t>Взаимоотношения наставника и подопечного похожи на любые другие отношения — для их развития необходимо время. Как только люди узнают друг друга поближе – им будет легче общаться, достичь взаимопонимания, оптимизировать рабочий процесс. Не поддавайтесь искушению окунуться с головой в разрешение проблем и консультирование. Постарайтесь установить доверительные отношения, чтобы достичь лучших результатов.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6D00E-BA99-008B-C23F-0B32849322A4}"/>
              </a:ext>
            </a:extLst>
          </p:cNvPr>
          <p:cNvSpPr txBox="1"/>
          <p:nvPr/>
        </p:nvSpPr>
        <p:spPr>
          <a:xfrm>
            <a:off x="8690386" y="2646791"/>
            <a:ext cx="31777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</a:rPr>
              <a:t>3. Делитесь впечатлениями</a:t>
            </a:r>
          </a:p>
          <a:p>
            <a:endParaRPr lang="ru-RU" sz="1600" b="1" dirty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Open Sans" panose="020B0606030504020204" pitchFamily="34" charset="0"/>
              </a:rPr>
              <a:t>Каждые несколько встреч одна или обе из сторон должны спрашивать: «Как у вас обстоят дела? Что было полезным, а что нет? Что я могу сделать иначе, чтобы этот опыт был более эффективным?» Как бы неловко это ни было, инициирование подобных разговоров будет ценно для обеих сторон.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F18D634D-2B2A-ADBC-D8CA-4FB6E887BE2B}"/>
              </a:ext>
            </a:extLst>
          </p:cNvPr>
          <p:cNvSpPr/>
          <p:nvPr/>
        </p:nvSpPr>
        <p:spPr>
          <a:xfrm>
            <a:off x="1911927" y="179336"/>
            <a:ext cx="7790213" cy="66022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3600" b="1" dirty="0">
                <a:solidFill>
                  <a:srgbClr val="0070C0"/>
                </a:solidFill>
              </a:rPr>
              <a:t>Активное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7260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2">
            <a:extLst>
              <a:ext uri="{FF2B5EF4-FFF2-40B4-BE49-F238E27FC236}">
                <a16:creationId xmlns:a16="http://schemas.microsoft.com/office/drawing/2014/main" id="{EBED8057-C48E-ACCF-FC7F-F0F6081DF0C1}"/>
              </a:ext>
            </a:extLst>
          </p:cNvPr>
          <p:cNvSpPr/>
          <p:nvPr/>
        </p:nvSpPr>
        <p:spPr>
          <a:xfrm>
            <a:off x="293355" y="1041344"/>
            <a:ext cx="4053014" cy="5273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1600" b="1" dirty="0"/>
              <a:t>Молодых/начинающих педагогов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679F6C05-FC2D-B3E6-3D3C-3200E45A8712}"/>
              </a:ext>
            </a:extLst>
          </p:cNvPr>
          <p:cNvSpPr/>
          <p:nvPr/>
        </p:nvSpPr>
        <p:spPr>
          <a:xfrm>
            <a:off x="8141647" y="4411767"/>
            <a:ext cx="3756998" cy="783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600" b="1" dirty="0"/>
              <a:t>Педагогов, находящихся в состоянии профессионального, эмоционального выгорания</a:t>
            </a:r>
          </a:p>
        </p:txBody>
      </p:sp>
      <p:sp>
        <p:nvSpPr>
          <p:cNvPr id="6" name="Скругленный прямоугольник 22">
            <a:extLst>
              <a:ext uri="{FF2B5EF4-FFF2-40B4-BE49-F238E27FC236}">
                <a16:creationId xmlns:a16="http://schemas.microsoft.com/office/drawing/2014/main" id="{7B05E404-0AAE-EFAC-0746-72792B290455}"/>
              </a:ext>
            </a:extLst>
          </p:cNvPr>
          <p:cNvSpPr/>
          <p:nvPr/>
        </p:nvSpPr>
        <p:spPr>
          <a:xfrm>
            <a:off x="170317" y="4148068"/>
            <a:ext cx="7501143" cy="5273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600" b="1" dirty="0"/>
              <a:t>Педагогов, желающих овладеть современными IT-программами, цифровыми навыками, ИКТ-компетенциями и т.д.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E65D9208-2A47-34F1-4D1C-982D0F6CB435}"/>
              </a:ext>
            </a:extLst>
          </p:cNvPr>
          <p:cNvSpPr/>
          <p:nvPr/>
        </p:nvSpPr>
        <p:spPr>
          <a:xfrm>
            <a:off x="2319862" y="2720179"/>
            <a:ext cx="9578783" cy="108513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600" b="1" dirty="0"/>
              <a:t>Педагогов, желающих повысить свой профессиональный уровень в определенном направлении педагогической деятельности (предметная область, воспитательная и внеурочная деятельность, дополнительное образование, работа с родителями и пр.)</a:t>
            </a: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5C2A7A48-0377-D0CE-AF91-01BE2F9C0615}"/>
              </a:ext>
            </a:extLst>
          </p:cNvPr>
          <p:cNvSpPr/>
          <p:nvPr/>
        </p:nvSpPr>
        <p:spPr>
          <a:xfrm>
            <a:off x="293355" y="1899924"/>
            <a:ext cx="8458759" cy="5273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600" b="1" dirty="0"/>
              <a:t>Педагогов, находящихся в процессе адаптации на новом месте работы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0BF1B5ED-2070-5306-73AC-E9DA0B47D178}"/>
              </a:ext>
            </a:extLst>
          </p:cNvPr>
          <p:cNvSpPr/>
          <p:nvPr/>
        </p:nvSpPr>
        <p:spPr>
          <a:xfrm>
            <a:off x="4868411" y="1041343"/>
            <a:ext cx="7030234" cy="5273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600" b="1" dirty="0"/>
              <a:t>Педагогов, приступивших к работе после длительного перерыва</a:t>
            </a:r>
          </a:p>
        </p:txBody>
      </p:sp>
      <p:sp>
        <p:nvSpPr>
          <p:cNvPr id="10" name="Скругленный прямоугольник 22">
            <a:extLst>
              <a:ext uri="{FF2B5EF4-FFF2-40B4-BE49-F238E27FC236}">
                <a16:creationId xmlns:a16="http://schemas.microsoft.com/office/drawing/2014/main" id="{B55B50FE-B58D-B80F-5CDE-644A171CBB7C}"/>
              </a:ext>
            </a:extLst>
          </p:cNvPr>
          <p:cNvSpPr/>
          <p:nvPr/>
        </p:nvSpPr>
        <p:spPr>
          <a:xfrm>
            <a:off x="1389414" y="5134620"/>
            <a:ext cx="6469776" cy="5273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600" b="1" dirty="0"/>
              <a:t>Педагогов, испытывающих другие профессиональные затруднения и осознающих потребность в наставнике</a:t>
            </a:r>
          </a:p>
        </p:txBody>
      </p:sp>
      <p:sp>
        <p:nvSpPr>
          <p:cNvPr id="11" name="Скругленный прямоугольник 22">
            <a:extLst>
              <a:ext uri="{FF2B5EF4-FFF2-40B4-BE49-F238E27FC236}">
                <a16:creationId xmlns:a16="http://schemas.microsoft.com/office/drawing/2014/main" id="{2BFCBBE4-79E1-DF55-7ED9-964960BD419A}"/>
              </a:ext>
            </a:extLst>
          </p:cNvPr>
          <p:cNvSpPr/>
          <p:nvPr/>
        </p:nvSpPr>
        <p:spPr>
          <a:xfrm>
            <a:off x="612397" y="5985473"/>
            <a:ext cx="9697674" cy="5273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600" b="1" dirty="0"/>
              <a:t>Стажеров/студентов, заключивших договор с обязательством последующего принятия на работу и/или проходящих стажировку/практику в образовательной организации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ACD23-5D12-2EAD-DCE0-83714AE0DDE8}"/>
              </a:ext>
            </a:extLst>
          </p:cNvPr>
          <p:cNvSpPr txBox="1"/>
          <p:nvPr/>
        </p:nvSpPr>
        <p:spPr>
          <a:xfrm>
            <a:off x="1389414" y="257316"/>
            <a:ext cx="8110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Наставляемые формируются из числа:</a:t>
            </a:r>
          </a:p>
        </p:txBody>
      </p:sp>
    </p:spTree>
    <p:extLst>
      <p:ext uri="{BB962C8B-B14F-4D97-AF65-F5344CB8AC3E}">
        <p14:creationId xmlns:p14="http://schemas.microsoft.com/office/powerpoint/2010/main" val="120412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2">
            <a:extLst>
              <a:ext uri="{FF2B5EF4-FFF2-40B4-BE49-F238E27FC236}">
                <a16:creationId xmlns:a16="http://schemas.microsoft.com/office/drawing/2014/main" id="{EBED8057-C48E-ACCF-FC7F-F0F6081DF0C1}"/>
              </a:ext>
            </a:extLst>
          </p:cNvPr>
          <p:cNvSpPr/>
          <p:nvPr/>
        </p:nvSpPr>
        <p:spPr>
          <a:xfrm>
            <a:off x="152620" y="631088"/>
            <a:ext cx="11605290" cy="105560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500" b="1" dirty="0"/>
              <a:t>Опытных педагогов, имеющих устойчивые профессиональные достижения и успехи (победитель различных профессиональных конкурсов, автор учебных пособий и материалов, ведущий вебинаров и семинаров, руководитель педагогического сообщества, в том числе в дистанционном режиме), а также педагогов, стабильно показывающих высокое качество воспитания и образования детей, в том числе с ОВЗ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679F6C05-FC2D-B3E6-3D3C-3200E45A8712}"/>
              </a:ext>
            </a:extLst>
          </p:cNvPr>
          <p:cNvSpPr/>
          <p:nvPr/>
        </p:nvSpPr>
        <p:spPr>
          <a:xfrm>
            <a:off x="152620" y="3307039"/>
            <a:ext cx="10157451" cy="72203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500" b="1" dirty="0"/>
              <a:t>Педагогов-профессионалов, пользующихся безусловным авторитетом среди педагогов, обладающих лидерскими качествами, организационными и коммуникативными навыками, хорошо развитой эмпатией, имевших опыт успешной неформальной наставнической деятельности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E65D9208-2A47-34F1-4D1C-982D0F6CB435}"/>
              </a:ext>
            </a:extLst>
          </p:cNvPr>
          <p:cNvSpPr/>
          <p:nvPr/>
        </p:nvSpPr>
        <p:spPr>
          <a:xfrm>
            <a:off x="2181138" y="1982876"/>
            <a:ext cx="9850461" cy="9793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500" b="1" dirty="0"/>
              <a:t>Педагогов и иных специалистов, заинтересованных в тиражировании личного педагогического опыта и создании продуктивной педагогической атмосферы, склонных к активной общественной работе, заинтересованных в успехе и повышении престижа образовательной организации, участников педагогических сообществ, в том числе на дистанционной основе</a:t>
            </a:r>
          </a:p>
        </p:txBody>
      </p:sp>
      <p:sp>
        <p:nvSpPr>
          <p:cNvPr id="10" name="Скругленный прямоугольник 22">
            <a:extLst>
              <a:ext uri="{FF2B5EF4-FFF2-40B4-BE49-F238E27FC236}">
                <a16:creationId xmlns:a16="http://schemas.microsoft.com/office/drawing/2014/main" id="{B55B50FE-B58D-B80F-5CDE-644A171CBB7C}"/>
              </a:ext>
            </a:extLst>
          </p:cNvPr>
          <p:cNvSpPr/>
          <p:nvPr/>
        </p:nvSpPr>
        <p:spPr>
          <a:xfrm>
            <a:off x="2994870" y="4387947"/>
            <a:ext cx="9036729" cy="9793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500" b="1" dirty="0"/>
              <a:t>Методически ориентированных педагогов обладающих аналитическими навыками, способных провести диагностические и мониторинговые процедуры, готовых транслировать собственный профессиональный опыт, создавать рефлексивную среду для освоения коллегами педагогических технологий и методик, которыми владеют сами</a:t>
            </a:r>
          </a:p>
        </p:txBody>
      </p:sp>
      <p:sp>
        <p:nvSpPr>
          <p:cNvPr id="11" name="Скругленный прямоугольник 22">
            <a:extLst>
              <a:ext uri="{FF2B5EF4-FFF2-40B4-BE49-F238E27FC236}">
                <a16:creationId xmlns:a16="http://schemas.microsoft.com/office/drawing/2014/main" id="{2BFCBBE4-79E1-DF55-7ED9-964960BD419A}"/>
              </a:ext>
            </a:extLst>
          </p:cNvPr>
          <p:cNvSpPr/>
          <p:nvPr/>
        </p:nvSpPr>
        <p:spPr>
          <a:xfrm>
            <a:off x="152620" y="5708346"/>
            <a:ext cx="11793303" cy="9707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500" b="1" dirty="0"/>
              <a:t>Педагогов, готовых к самосовершенствованию, инновационному профессиональному развитию в плане приобретения новых компетенций и опыта, социально мобильных, способных к самообучению и дальнейшей успешной самореализации, но при этом заинтересованных в успехах наставляемого коллеги и готовых нести личную ответственность за его результаты работы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ACD23-5D12-2EAD-DCE0-83714AE0DDE8}"/>
              </a:ext>
            </a:extLst>
          </p:cNvPr>
          <p:cNvSpPr txBox="1"/>
          <p:nvPr/>
        </p:nvSpPr>
        <p:spPr>
          <a:xfrm>
            <a:off x="1531917" y="5112"/>
            <a:ext cx="8003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Наставников выбирают из числа:</a:t>
            </a:r>
          </a:p>
        </p:txBody>
      </p:sp>
    </p:spTree>
    <p:extLst>
      <p:ext uri="{BB962C8B-B14F-4D97-AF65-F5344CB8AC3E}">
        <p14:creationId xmlns:p14="http://schemas.microsoft.com/office/powerpoint/2010/main" val="358619180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2137</TotalTime>
  <Words>1916</Words>
  <Application>Microsoft Office PowerPoint</Application>
  <PresentationFormat>Широкоэкранный</PresentationFormat>
  <Paragraphs>155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Times New Roman</vt:lpstr>
      <vt:lpstr>Tw Cen MT</vt:lpstr>
      <vt:lpstr>Wingdings</vt:lpstr>
      <vt:lpstr>Капля</vt:lpstr>
      <vt:lpstr>Персонализированные программы  наставнической деятельности как составная часть наставничества  в образовательной организации.  Роль наставника в формировании  индивидуального образовательного маршрута </vt:lpstr>
      <vt:lpstr>Презентация PowerPoint</vt:lpstr>
      <vt:lpstr>Одним из важнейших постулатов в работе педагога является соответствие его знаний и навыков современным методам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«воспитанник– воспитанник»;  «Педагог – педагог»;  «Студент – воспитанник»;  «Работодатель – педагог»;  «Работодатель – студент».  </vt:lpstr>
      <vt:lpstr>Форма наставничества  «Педагог–педагог»</vt:lpstr>
      <vt:lpstr>Презентация PowerPoint</vt:lpstr>
      <vt:lpstr>Презентация PowerPoint</vt:lpstr>
      <vt:lpstr>Чек-лист разработки и реализации индивидуального образовательного маршрута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Персонализированные программы наставнической деятельности как составная часть наставничества в образовательной организации. Роль наставника в формировании индивидуального образовательного маршрута (ИОМ). Зайнутдинова Л.Р., заведующий МБУ детского сада № 46 «Игрушка».</dc:title>
  <dc:creator>Admin</dc:creator>
  <cp:lastModifiedBy>Шехтман Ирина Вячеславовна</cp:lastModifiedBy>
  <cp:revision>15</cp:revision>
  <dcterms:created xsi:type="dcterms:W3CDTF">2023-02-22T15:19:40Z</dcterms:created>
  <dcterms:modified xsi:type="dcterms:W3CDTF">2023-02-28T04:42:17Z</dcterms:modified>
</cp:coreProperties>
</file>