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76" r:id="rId6"/>
    <p:sldId id="260" r:id="rId7"/>
    <p:sldId id="261" r:id="rId8"/>
    <p:sldId id="263" r:id="rId9"/>
    <p:sldId id="283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Физика - 2023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'распределение баллов'!$K$80</c:f>
              <c:strCache>
                <c:ptCount val="1"/>
                <c:pt idx="0">
                  <c:v>Количество результатов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'распределение баллов'!$J$81:$J$129</c:f>
              <c:numCache>
                <c:formatCode>General</c:formatCode>
                <c:ptCount val="49"/>
                <c:pt idx="0">
                  <c:v>15</c:v>
                </c:pt>
                <c:pt idx="1">
                  <c:v>18</c:v>
                </c:pt>
                <c:pt idx="2">
                  <c:v>22</c:v>
                </c:pt>
                <c:pt idx="3">
                  <c:v>26</c:v>
                </c:pt>
                <c:pt idx="4">
                  <c:v>29</c:v>
                </c:pt>
                <c:pt idx="5">
                  <c:v>33</c:v>
                </c:pt>
                <c:pt idx="6">
                  <c:v>36</c:v>
                </c:pt>
                <c:pt idx="7">
                  <c:v>38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42</c:v>
                </c:pt>
                <c:pt idx="12">
                  <c:v>43</c:v>
                </c:pt>
                <c:pt idx="13">
                  <c:v>44</c:v>
                </c:pt>
                <c:pt idx="14">
                  <c:v>45</c:v>
                </c:pt>
                <c:pt idx="15">
                  <c:v>46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51</c:v>
                </c:pt>
                <c:pt idx="20">
                  <c:v>52</c:v>
                </c:pt>
                <c:pt idx="21">
                  <c:v>53</c:v>
                </c:pt>
                <c:pt idx="22">
                  <c:v>54</c:v>
                </c:pt>
                <c:pt idx="23">
                  <c:v>55</c:v>
                </c:pt>
                <c:pt idx="24">
                  <c:v>56</c:v>
                </c:pt>
                <c:pt idx="25">
                  <c:v>57</c:v>
                </c:pt>
                <c:pt idx="26">
                  <c:v>58</c:v>
                </c:pt>
                <c:pt idx="27">
                  <c:v>59</c:v>
                </c:pt>
                <c:pt idx="28">
                  <c:v>60</c:v>
                </c:pt>
                <c:pt idx="29">
                  <c:v>61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95</c:v>
                </c:pt>
                <c:pt idx="47">
                  <c:v>97</c:v>
                </c:pt>
                <c:pt idx="48">
                  <c:v>99</c:v>
                </c:pt>
              </c:numCache>
            </c:numRef>
          </c:cat>
          <c:val>
            <c:numRef>
              <c:f>'распределение баллов'!$K$81:$K$129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7</c:v>
                </c:pt>
                <c:pt idx="9">
                  <c:v>5</c:v>
                </c:pt>
                <c:pt idx="10">
                  <c:v>7</c:v>
                </c:pt>
                <c:pt idx="11">
                  <c:v>7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21</c:v>
                </c:pt>
                <c:pt idx="16">
                  <c:v>11</c:v>
                </c:pt>
                <c:pt idx="17">
                  <c:v>17</c:v>
                </c:pt>
                <c:pt idx="18">
                  <c:v>16</c:v>
                </c:pt>
                <c:pt idx="19">
                  <c:v>11</c:v>
                </c:pt>
                <c:pt idx="20">
                  <c:v>13</c:v>
                </c:pt>
                <c:pt idx="21">
                  <c:v>11</c:v>
                </c:pt>
                <c:pt idx="22">
                  <c:v>12</c:v>
                </c:pt>
                <c:pt idx="23">
                  <c:v>12</c:v>
                </c:pt>
                <c:pt idx="24">
                  <c:v>18</c:v>
                </c:pt>
                <c:pt idx="25">
                  <c:v>19</c:v>
                </c:pt>
                <c:pt idx="26">
                  <c:v>11</c:v>
                </c:pt>
                <c:pt idx="27">
                  <c:v>13</c:v>
                </c:pt>
                <c:pt idx="28">
                  <c:v>10</c:v>
                </c:pt>
                <c:pt idx="29">
                  <c:v>11</c:v>
                </c:pt>
                <c:pt idx="30">
                  <c:v>12</c:v>
                </c:pt>
                <c:pt idx="31">
                  <c:v>14</c:v>
                </c:pt>
                <c:pt idx="32">
                  <c:v>13</c:v>
                </c:pt>
                <c:pt idx="33">
                  <c:v>8</c:v>
                </c:pt>
                <c:pt idx="34">
                  <c:v>10</c:v>
                </c:pt>
                <c:pt idx="35">
                  <c:v>7</c:v>
                </c:pt>
                <c:pt idx="36">
                  <c:v>9</c:v>
                </c:pt>
                <c:pt idx="37">
                  <c:v>5</c:v>
                </c:pt>
                <c:pt idx="38">
                  <c:v>2</c:v>
                </c:pt>
                <c:pt idx="39">
                  <c:v>8</c:v>
                </c:pt>
                <c:pt idx="40">
                  <c:v>6</c:v>
                </c:pt>
                <c:pt idx="41">
                  <c:v>6</c:v>
                </c:pt>
                <c:pt idx="42">
                  <c:v>3</c:v>
                </c:pt>
                <c:pt idx="43">
                  <c:v>3</c:v>
                </c:pt>
                <c:pt idx="44">
                  <c:v>2</c:v>
                </c:pt>
                <c:pt idx="45">
                  <c:v>4</c:v>
                </c:pt>
                <c:pt idx="46">
                  <c:v>1</c:v>
                </c:pt>
                <c:pt idx="47">
                  <c:v>3</c:v>
                </c:pt>
                <c:pt idx="4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8-4852-A85B-38AABE551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699264"/>
        <c:axId val="1"/>
      </c:barChart>
      <c:catAx>
        <c:axId val="53869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3869926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0.31554</cdr:x>
      <cdr:y>0.72012</cdr:y>
    </cdr:from>
    <cdr:to>
      <cdr:x>0.46625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15B09AD-5821-463D-B5CB-56EEBADEF1B4}"/>
            </a:ext>
          </a:extLst>
        </cdr:cNvPr>
        <cdr:cNvSpPr txBox="1"/>
      </cdr:nvSpPr>
      <cdr:spPr>
        <a:xfrm xmlns:a="http://schemas.openxmlformats.org/drawingml/2006/main">
          <a:off x="1914526" y="31242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CE85F-245F-4C9A-B00A-D68D0FBB1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59C0D9-797D-4E2D-A0FB-976F6927E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C39219-539A-4FE6-831A-99A8B01B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E2D-E195-4260-9D50-C83F23886A7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CA389-AB9B-46FA-A707-10378FE9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689956-76A5-4685-9388-3E8A4F51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BB33-7C4C-4737-92CE-F0C97104B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3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F0E4B-00AD-439B-BC52-2ABA321A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A35FF8-6955-432D-AC50-189433E12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687805-1120-4EA2-938D-806DF511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E2D-E195-4260-9D50-C83F23886A7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914B6-C8A6-4B07-9037-0BFE35CA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B8A3D-DD78-4BEF-BC72-DC178FE3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BB33-7C4C-4737-92CE-F0C97104B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C85DBD-0C25-45B8-9998-F7F563490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6DB6B-0376-4C66-89D8-E0A5D1A5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18F86-98B0-4F39-A130-593A89C6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E2D-E195-4260-9D50-C83F23886A7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16D4E4-5C64-4F0E-9234-DCE2614CE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C88533-8298-4242-AB07-9635FB39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BB33-7C4C-4737-92CE-F0C97104B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6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AE7DE-4915-48AF-9F50-94580DB1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C11BC-AB98-48BD-A9C9-18DCDB1AF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65A6D-E5E6-4738-BB70-0BC8D1F0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E2D-E195-4260-9D50-C83F23886A7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E093D3-AF80-4D3B-8F21-5942141E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ED63B9-E879-4456-A1E8-CFEA5813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BB33-7C4C-4737-92CE-F0C97104B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0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5ED06-E9A7-489B-A877-190951CE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53CE3B-F381-4DF6-94ED-5BEBBD4A9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C298E-A16B-4A04-A762-06F5848A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E2D-E195-4260-9D50-C83F23886A7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E4D015-C3E5-4568-B57B-6FC4CDB9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DD1E5-9C57-4DE1-907E-9CD30F4F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BB33-7C4C-4737-92CE-F0C97104B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3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76D82-87A9-4614-AF7E-B5F466E1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384D01-014A-45CA-8BDD-1511C24F8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4E5473-FF69-4B51-897E-B6C6230F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6E8200-FE61-485B-81E5-E8865E23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E2D-E195-4260-9D50-C83F23886A7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E66CC3-C8BD-4CAC-9399-DD229447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233798-01C2-43F3-93FD-3D6AD4B3E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BB33-7C4C-4737-92CE-F0C97104B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0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09EB8-C632-4F66-9FD9-42A881A0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52759E-69ED-4E8B-9A0A-F3695C7FD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75D085-6685-4882-B54F-8C1DB9AA8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37C4F2-EE24-4C9D-B74E-FDAE1CE5C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AD455B-BF87-463C-91C5-0722707EF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7CB291-068A-4DAD-AB9A-56D5347E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E2D-E195-4260-9D50-C83F23886A7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A8F60-F09B-4E34-9826-886D57166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25B552-94D3-44CB-94C6-1BE97040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BB33-7C4C-4737-92CE-F0C97104B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3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747A6-2136-4248-86FA-094ED5FE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080EE4-AF59-46E0-95DC-41D986A9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E2D-E195-4260-9D50-C83F23886A7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CF6368-568B-4F7A-93D3-604A5226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62F35D-347C-40B9-BF4F-CE386A64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BB33-7C4C-4737-92CE-F0C97104B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7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038491-CDEC-41BA-B59E-7910A022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E2D-E195-4260-9D50-C83F23886A7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218150-66C6-4786-907E-E902BD08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A5EF8-DB7D-4FE3-8486-464FA03A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BB33-7C4C-4737-92CE-F0C97104B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9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81B66-DDC0-424B-BF05-F2E122C2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8FD81-0225-485A-BDAD-B5F029950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F8E86E-44D6-4B26-A9AD-DA3E8E20F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9429B-BC08-4F52-A8D8-EA51ADBB7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E2D-E195-4260-9D50-C83F23886A7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3AF95E-0466-4588-A6EE-7303FB8A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C2FFFF-7677-4ED3-95F3-29EC4BE8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BB33-7C4C-4737-92CE-F0C97104B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3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53728-89D1-4E44-B95B-9AA31530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2B3E36-D3D1-4F81-B1D3-DB15C22D8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81E199-96E9-4C2A-BE0D-BD9B8E32F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2D4B00-9FF3-4A5D-9AE3-821CE6C0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E2D-E195-4260-9D50-C83F23886A7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8A90BD-912D-4C1D-88EC-F53A40FB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DC3A82-478A-43D5-908E-ADF34656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BB33-7C4C-4737-92CE-F0C97104B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6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117EF-18C1-4826-9EEC-F18E8DEA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334922-C692-4286-AFC1-BE5691836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E4F9A-70A8-47F0-893C-5269E1A1D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53E2D-E195-4260-9D50-C83F23886A70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3D0BD-0F7C-4DD6-90DA-AE65752C2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A002A-DB65-4B50-878B-AC4951655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5BB33-7C4C-4737-92CE-F0C97104B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5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dsoo.ru/&#1088;&#1072;&#1073;&#1086;&#1095;&#1080;&#1077;-&#1087;&#1088;&#1086;&#1075;&#1088;&#1072;&#1084;&#1084;&#1099;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CDC66-511D-4450-8080-63AF0C893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24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Итоги ГИА 2023г. Преподавание физики </a:t>
            </a:r>
            <a:br>
              <a:rPr lang="ru-RU" dirty="0"/>
            </a:br>
            <a:r>
              <a:rPr lang="ru-RU" dirty="0"/>
              <a:t>в 2023-2024 учебном году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8AE6D8-13F1-4986-8B08-2C9872F09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452" y="4741725"/>
            <a:ext cx="7951305" cy="1655762"/>
          </a:xfrm>
        </p:spPr>
        <p:txBody>
          <a:bodyPr/>
          <a:lstStyle/>
          <a:p>
            <a:r>
              <a:rPr lang="ru-RU" dirty="0"/>
              <a:t>Архипова Ольга Александровна, </a:t>
            </a:r>
          </a:p>
          <a:p>
            <a:r>
              <a:rPr lang="ru-RU" dirty="0"/>
              <a:t>председатель УМО учителей физики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8080F6-982B-4AD6-BF10-7D9A28E4C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855" y="4483756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9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C8867-0328-4E33-89E5-E0A8DF57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pPr algn="ctr"/>
            <a:r>
              <a:rPr lang="ru-RU" dirty="0"/>
              <a:t>ГИА-9 (средний балл- 3,81)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3FF87D3-CD26-4399-88BF-D0E5FC619B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966820"/>
              </p:ext>
            </p:extLst>
          </p:nvPr>
        </p:nvGraphicFramePr>
        <p:xfrm>
          <a:off x="591457" y="1175658"/>
          <a:ext cx="11009086" cy="5428543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456959">
                  <a:extLst>
                    <a:ext uri="{9D8B030D-6E8A-4147-A177-3AD203B41FA5}">
                      <a16:colId xmlns:a16="http://schemas.microsoft.com/office/drawing/2014/main" val="2338582489"/>
                    </a:ext>
                  </a:extLst>
                </a:gridCol>
                <a:gridCol w="4320101">
                  <a:extLst>
                    <a:ext uri="{9D8B030D-6E8A-4147-A177-3AD203B41FA5}">
                      <a16:colId xmlns:a16="http://schemas.microsoft.com/office/drawing/2014/main" val="2788767957"/>
                    </a:ext>
                  </a:extLst>
                </a:gridCol>
                <a:gridCol w="3232026">
                  <a:extLst>
                    <a:ext uri="{9D8B030D-6E8A-4147-A177-3AD203B41FA5}">
                      <a16:colId xmlns:a16="http://schemas.microsoft.com/office/drawing/2014/main" val="2092832444"/>
                    </a:ext>
                  </a:extLst>
                </a:gridCol>
              </a:tblGrid>
              <a:tr h="11392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учебного предмета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участников ГИА-9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в форме ОГЭ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участников ГИА-9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в форме ГВЭ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2180242"/>
                  </a:ext>
                </a:extLst>
              </a:tr>
              <a:tr h="2720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Русский язык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6671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6269093"/>
                  </a:ext>
                </a:extLst>
              </a:tr>
              <a:tr h="2720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Математика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6683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0676469"/>
                  </a:ext>
                </a:extLst>
              </a:tr>
              <a:tr h="2720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Физика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643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478300"/>
                  </a:ext>
                </a:extLst>
              </a:tr>
              <a:tr h="2720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Химия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549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226025"/>
                  </a:ext>
                </a:extLst>
              </a:tr>
              <a:tr h="2720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Информатика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3701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4009198"/>
                  </a:ext>
                </a:extLst>
              </a:tr>
              <a:tr h="2720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Биология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1109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0046675"/>
                  </a:ext>
                </a:extLst>
              </a:tr>
              <a:tr h="2720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История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5870042"/>
                  </a:ext>
                </a:extLst>
              </a:tr>
              <a:tr h="2720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География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2534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3807281"/>
                  </a:ext>
                </a:extLst>
              </a:tr>
              <a:tr h="2720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Обществознание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3736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9346611"/>
                  </a:ext>
                </a:extLst>
              </a:tr>
              <a:tr h="2720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Литература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6319434"/>
                  </a:ext>
                </a:extLst>
              </a:tr>
              <a:tr h="2720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Английский язык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636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4718152"/>
                  </a:ext>
                </a:extLst>
              </a:tr>
              <a:tr h="2720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Немецкий язык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3599493"/>
                  </a:ext>
                </a:extLst>
              </a:tr>
              <a:tr h="27207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Французский язык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313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99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BFF0E-747A-4712-893D-1B5BEB6A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Преподавание физики в 2023-2024 </a:t>
            </a:r>
            <a:r>
              <a:rPr lang="ru-RU" dirty="0" err="1"/>
              <a:t>уч.году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CEA36-BCE8-4350-9F4E-65C04C44D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7" y="1854654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7 и 10 классы </a:t>
            </a:r>
            <a:r>
              <a:rPr lang="ru-RU" dirty="0"/>
              <a:t>– Федеральные рабочие программы (базовый и углубленный уровень)</a:t>
            </a:r>
          </a:p>
          <a:p>
            <a:r>
              <a:rPr lang="ru-RU" dirty="0">
                <a:solidFill>
                  <a:srgbClr val="FF0000"/>
                </a:solidFill>
              </a:rPr>
              <a:t>8,9, 11 классы </a:t>
            </a:r>
            <a:r>
              <a:rPr lang="ru-RU" dirty="0"/>
              <a:t>– предыдущие программы (программы прошлого года)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hlinkClick r:id="rId2"/>
              </a:rPr>
              <a:t>Единое содержание общего образования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CA5330-9987-4C2F-82A3-D47E4B79F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955" y="4181475"/>
            <a:ext cx="26765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B776C-9141-4942-8067-E6DCA59F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27E597-7299-4470-92E7-9FC734359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882" y="0"/>
            <a:ext cx="8172450" cy="64674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4D180D-60AE-4BA5-A351-6F5384D3B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390525"/>
            <a:ext cx="63817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C4EBD-6335-4005-8DFA-CEBC401F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Конструктор рабочих программ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1AE0460-EC93-45A6-9DFC-AC7FFDD2B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71" y="1580866"/>
            <a:ext cx="8432800" cy="49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1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7F5C75-B105-4C2A-8850-757D0353C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84" y="130629"/>
            <a:ext cx="6560191" cy="40086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B06F9F-BB89-47C3-A2D4-79ACFEC6A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38" y="2781098"/>
            <a:ext cx="6418262" cy="37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6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1FD071-CB13-4F96-A2CA-995DCD97B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655"/>
            <a:ext cx="12192000" cy="60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18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A151D-D970-4051-81A5-059EFBAD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Методическое сопровождение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9E9E684-B19D-42C3-B900-23CAD1FA6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61" y="914400"/>
            <a:ext cx="7347942" cy="40091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D131DF-0FD7-41BE-9331-52E15EF54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326" y="2227034"/>
            <a:ext cx="5031143" cy="415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97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31AE2-2B45-4F50-B05C-39B42089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6" y="365125"/>
            <a:ext cx="9061174" cy="1325563"/>
          </a:xfrm>
        </p:spPr>
        <p:txBody>
          <a:bodyPr/>
          <a:lstStyle/>
          <a:p>
            <a:r>
              <a:rPr lang="ru-RU" dirty="0"/>
              <a:t>Ссылка на регистрацию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61FEA4-0E4D-4789-8C5E-3230D1385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818" y="2343818"/>
            <a:ext cx="217036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1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06253-642B-4613-A841-81DED2EB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x-none" b="1" dirty="0"/>
              <a:t>Количество участников ЕГЭ по </a:t>
            </a:r>
            <a:r>
              <a:rPr lang="ru-RU" b="1" dirty="0"/>
              <a:t>физике в </a:t>
            </a:r>
            <a:r>
              <a:rPr lang="ru-RU" b="1" dirty="0" err="1"/>
              <a:t>г.о.Тольятти</a:t>
            </a:r>
            <a:r>
              <a:rPr lang="x-none" b="1" dirty="0"/>
              <a:t> (за 3 года)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4D9956D-C791-4CC3-A309-48DCC37DB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669086"/>
              </p:ext>
            </p:extLst>
          </p:nvPr>
        </p:nvGraphicFramePr>
        <p:xfrm>
          <a:off x="274320" y="2120348"/>
          <a:ext cx="11400846" cy="2611672"/>
        </p:xfrm>
        <a:graphic>
          <a:graphicData uri="http://schemas.openxmlformats.org/drawingml/2006/table">
            <a:tbl>
              <a:tblPr firstRow="1" firstCol="1" bandRow="1" bandCol="1">
                <a:tableStyleId>{C4B1156A-380E-4F78-BDF5-A606A8083BF9}</a:tableStyleId>
              </a:tblPr>
              <a:tblGrid>
                <a:gridCol w="1787124">
                  <a:extLst>
                    <a:ext uri="{9D8B030D-6E8A-4147-A177-3AD203B41FA5}">
                      <a16:colId xmlns:a16="http://schemas.microsoft.com/office/drawing/2014/main" val="3376161658"/>
                    </a:ext>
                  </a:extLst>
                </a:gridCol>
                <a:gridCol w="1784937">
                  <a:extLst>
                    <a:ext uri="{9D8B030D-6E8A-4147-A177-3AD203B41FA5}">
                      <a16:colId xmlns:a16="http://schemas.microsoft.com/office/drawing/2014/main" val="127957350"/>
                    </a:ext>
                  </a:extLst>
                </a:gridCol>
                <a:gridCol w="1784937">
                  <a:extLst>
                    <a:ext uri="{9D8B030D-6E8A-4147-A177-3AD203B41FA5}">
                      <a16:colId xmlns:a16="http://schemas.microsoft.com/office/drawing/2014/main" val="4130871045"/>
                    </a:ext>
                  </a:extLst>
                </a:gridCol>
                <a:gridCol w="2014616">
                  <a:extLst>
                    <a:ext uri="{9D8B030D-6E8A-4147-A177-3AD203B41FA5}">
                      <a16:colId xmlns:a16="http://schemas.microsoft.com/office/drawing/2014/main" val="923997002"/>
                    </a:ext>
                  </a:extLst>
                </a:gridCol>
                <a:gridCol w="2014616">
                  <a:extLst>
                    <a:ext uri="{9D8B030D-6E8A-4147-A177-3AD203B41FA5}">
                      <a16:colId xmlns:a16="http://schemas.microsoft.com/office/drawing/2014/main" val="3051981067"/>
                    </a:ext>
                  </a:extLst>
                </a:gridCol>
                <a:gridCol w="2014616">
                  <a:extLst>
                    <a:ext uri="{9D8B030D-6E8A-4147-A177-3AD203B41FA5}">
                      <a16:colId xmlns:a16="http://schemas.microsoft.com/office/drawing/2014/main" val="342038068"/>
                    </a:ext>
                  </a:extLst>
                </a:gridCol>
              </a:tblGrid>
              <a:tr h="60148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</a:rPr>
                        <a:t>20</a:t>
                      </a:r>
                      <a:r>
                        <a:rPr lang="en-US" sz="2400" dirty="0">
                          <a:effectLst/>
                        </a:rPr>
                        <a:t>2</a:t>
                      </a: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</a:rPr>
                        <a:t>2022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</a:rPr>
                        <a:t>2023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3879711873"/>
                  </a:ext>
                </a:extLst>
              </a:tr>
              <a:tr h="1202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</a:rPr>
                        <a:t>чел.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</a:rPr>
                        <a:t>% от общего числа участников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</a:rPr>
                        <a:t>чел.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</a:rPr>
                        <a:t>% от общего числа участников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</a:rPr>
                        <a:t>чел.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</a:rPr>
                        <a:t>% от общего числа участников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904507256"/>
                  </a:ext>
                </a:extLst>
              </a:tr>
              <a:tr h="807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680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20,9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563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417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2730116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94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2C190-AC72-476A-B01A-B719D7EF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Характеристика по участникам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EBAA10B-6961-4FD8-9029-79495D43D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075077"/>
              </p:ext>
            </p:extLst>
          </p:nvPr>
        </p:nvGraphicFramePr>
        <p:xfrm>
          <a:off x="838200" y="1825625"/>
          <a:ext cx="10515603" cy="2026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113231728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77774368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5698753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70118222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41121487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42756106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9096155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</a:rPr>
                        <a:t>Пол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</a:rPr>
                        <a:t>2021 г.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</a:rPr>
                        <a:t>2022 г.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>
                          <a:effectLst/>
                        </a:rPr>
                        <a:t>2023 г.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2748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 dirty="0">
                          <a:effectLst/>
                        </a:rPr>
                        <a:t>чел.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 dirty="0">
                          <a:effectLst/>
                        </a:rPr>
                        <a:t>% от общего числа участников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 dirty="0">
                          <a:effectLst/>
                        </a:rPr>
                        <a:t>чел.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 dirty="0">
                          <a:effectLst/>
                        </a:rPr>
                        <a:t>% от общего числа участников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 dirty="0">
                          <a:effectLst/>
                        </a:rPr>
                        <a:t>чел.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 dirty="0">
                          <a:effectLst/>
                        </a:rPr>
                        <a:t>% от общего числа участников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6301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>
                          <a:effectLst/>
                        </a:rPr>
                        <a:t>Женский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125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18,4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</a:rPr>
                        <a:t>96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</a:rPr>
                        <a:t>17,1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16,5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738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>
                          <a:effectLst/>
                        </a:rPr>
                        <a:t>Мужской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555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81,6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</a:rPr>
                        <a:t>467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400" dirty="0">
                          <a:effectLst/>
                        </a:rPr>
                        <a:t>82,9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348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83,5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8821015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8F7A18C-C655-400C-B98C-046A8590F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258578"/>
              </p:ext>
            </p:extLst>
          </p:nvPr>
        </p:nvGraphicFramePr>
        <p:xfrm>
          <a:off x="838200" y="4149679"/>
          <a:ext cx="10515600" cy="221150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218237">
                  <a:extLst>
                    <a:ext uri="{9D8B030D-6E8A-4147-A177-3AD203B41FA5}">
                      <a16:colId xmlns:a16="http://schemas.microsoft.com/office/drawing/2014/main" val="3639347810"/>
                    </a:ext>
                  </a:extLst>
                </a:gridCol>
                <a:gridCol w="2297363">
                  <a:extLst>
                    <a:ext uri="{9D8B030D-6E8A-4147-A177-3AD203B41FA5}">
                      <a16:colId xmlns:a16="http://schemas.microsoft.com/office/drawing/2014/main" val="237352854"/>
                    </a:ext>
                  </a:extLst>
                </a:gridCol>
              </a:tblGrid>
              <a:tr h="657973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Всего ВТГ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417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837437"/>
                  </a:ext>
                </a:extLst>
              </a:tr>
              <a:tr h="592382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effectLst/>
                        </a:rPr>
                        <a:t>Из них: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400" dirty="0">
                          <a:effectLst/>
                        </a:rPr>
                        <a:t>выпускники лицеев и гимназий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121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630503"/>
                  </a:ext>
                </a:extLst>
              </a:tr>
              <a:tr h="33473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400">
                          <a:effectLst/>
                        </a:rPr>
                        <a:t>выпускники СОШ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209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061724"/>
                  </a:ext>
                </a:extLst>
              </a:tr>
              <a:tr h="33473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400" dirty="0">
                          <a:effectLst/>
                        </a:rPr>
                        <a:t>выпускники СОШ с углубленным изучением предметов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87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69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66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A4FE3-C5BC-4B5F-926A-C456EA500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93FF1B1-1AC9-4A3E-A1B5-D96FA53A7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09784"/>
              </p:ext>
            </p:extLst>
          </p:nvPr>
        </p:nvGraphicFramePr>
        <p:xfrm>
          <a:off x="320040" y="123539"/>
          <a:ext cx="11658601" cy="6490167"/>
        </p:xfrm>
        <a:graphic>
          <a:graphicData uri="http://schemas.openxmlformats.org/drawingml/2006/table">
            <a:tbl>
              <a:tblPr firstRow="1" firstCol="1" bandRow="1" bandCol="1">
                <a:tableStyleId>{C4B1156A-380E-4F78-BDF5-A606A8083BF9}</a:tableStyleId>
              </a:tblPr>
              <a:tblGrid>
                <a:gridCol w="779890">
                  <a:extLst>
                    <a:ext uri="{9D8B030D-6E8A-4147-A177-3AD203B41FA5}">
                      <a16:colId xmlns:a16="http://schemas.microsoft.com/office/drawing/2014/main" val="3724479642"/>
                    </a:ext>
                  </a:extLst>
                </a:gridCol>
                <a:gridCol w="8984974">
                  <a:extLst>
                    <a:ext uri="{9D8B030D-6E8A-4147-A177-3AD203B41FA5}">
                      <a16:colId xmlns:a16="http://schemas.microsoft.com/office/drawing/2014/main" val="2339813929"/>
                    </a:ext>
                  </a:extLst>
                </a:gridCol>
                <a:gridCol w="1893737">
                  <a:extLst>
                    <a:ext uri="{9D8B030D-6E8A-4147-A177-3AD203B41FA5}">
                      <a16:colId xmlns:a16="http://schemas.microsoft.com/office/drawing/2014/main" val="601162533"/>
                    </a:ext>
                  </a:extLst>
                </a:gridCol>
              </a:tblGrid>
              <a:tr h="16914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п/п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учебников ФПУ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Примерный процент ОО, в которых использовался учебник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 anchor="ctr"/>
                </a:tc>
                <a:extLst>
                  <a:ext uri="{0D108BD9-81ED-4DB2-BD59-A6C34878D82A}">
                    <a16:rowId xmlns:a16="http://schemas.microsoft.com/office/drawing/2014/main" val="1066095312"/>
                  </a:ext>
                </a:extLst>
              </a:tr>
              <a:tr h="7167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Мякишев Г.Я., </a:t>
                      </a:r>
                      <a:r>
                        <a:rPr lang="ru-RU" sz="1800" dirty="0" err="1">
                          <a:effectLst/>
                        </a:rPr>
                        <a:t>Буховцев</a:t>
                      </a:r>
                      <a:r>
                        <a:rPr lang="ru-RU" sz="1800" dirty="0">
                          <a:effectLst/>
                        </a:rPr>
                        <a:t> Б.Б., </a:t>
                      </a:r>
                      <a:r>
                        <a:rPr lang="ru-RU" sz="1800" dirty="0" err="1">
                          <a:effectLst/>
                        </a:rPr>
                        <a:t>Чаругин</a:t>
                      </a:r>
                      <a:r>
                        <a:rPr lang="ru-RU" sz="1800" dirty="0">
                          <a:effectLst/>
                        </a:rPr>
                        <a:t> В.М. под редакцией Парфентьевой Н.А. Физика (базовый и углубленный уровень),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 anchor="ctr"/>
                </a:tc>
                <a:extLst>
                  <a:ext uri="{0D108BD9-81ED-4DB2-BD59-A6C34878D82A}">
                    <a16:rowId xmlns:a16="http://schemas.microsoft.com/office/drawing/2014/main" val="2190897295"/>
                  </a:ext>
                </a:extLst>
              </a:tr>
              <a:tr h="7167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Кабардин О.Ф., Глазунов А.Т., Орлов В.А. и др./Под ред. Пинского А.А., Кабардина О.Ф. Физика (углубленный уровень), 2018-2021.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 anchor="ctr"/>
                </a:tc>
                <a:extLst>
                  <a:ext uri="{0D108BD9-81ED-4DB2-BD59-A6C34878D82A}">
                    <a16:rowId xmlns:a16="http://schemas.microsoft.com/office/drawing/2014/main" val="644750723"/>
                  </a:ext>
                </a:extLst>
              </a:tr>
              <a:tr h="22938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0392" marR="60392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Мякишев Г.Я., Синяков А.З. Физика. Электродинамика (углубленный уровень) 10-11 класс, ООО "ДРОФА",2019-2021 </a:t>
                      </a:r>
                      <a:r>
                        <a:rPr lang="ru-RU" sz="1800" kern="1200" dirty="0" err="1">
                          <a:effectLst/>
                        </a:rPr>
                        <a:t>г.г</a:t>
                      </a:r>
                      <a:r>
                        <a:rPr lang="ru-RU" sz="1800" kern="12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 anchor="ctr"/>
                </a:tc>
                <a:extLst>
                  <a:ext uri="{0D108BD9-81ED-4DB2-BD59-A6C34878D82A}">
                    <a16:rowId xmlns:a16="http://schemas.microsoft.com/office/drawing/2014/main" val="871515435"/>
                  </a:ext>
                </a:extLst>
              </a:tr>
              <a:tr h="4730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Касьянов В.А. Физика (углубленный уровень), 2018-2021.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 anchor="ctr"/>
                </a:tc>
                <a:extLst>
                  <a:ext uri="{0D108BD9-81ED-4DB2-BD59-A6C34878D82A}">
                    <a16:rowId xmlns:a16="http://schemas.microsoft.com/office/drawing/2014/main" val="3625881040"/>
                  </a:ext>
                </a:extLst>
              </a:tr>
              <a:tr h="96040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Генденштейн Л.Э., Булатова А.А., Корнильев И.Н.,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Кошкина А.В.; под редакцией Орлова В.А. Физика (базовый и углубленный уровни) (в 2 частях), 2019-2020.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 anchor="ctr"/>
                </a:tc>
                <a:extLst>
                  <a:ext uri="{0D108BD9-81ED-4DB2-BD59-A6C34878D82A}">
                    <a16:rowId xmlns:a16="http://schemas.microsoft.com/office/drawing/2014/main" val="2663781198"/>
                  </a:ext>
                </a:extLst>
              </a:tr>
              <a:tr h="35901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0392" marR="60392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Касьянов В.А. Физика (базовый уровень), 2018-2021.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 anchor="ctr"/>
                </a:tc>
                <a:extLst>
                  <a:ext uri="{0D108BD9-81ED-4DB2-BD59-A6C34878D82A}">
                    <a16:rowId xmlns:a16="http://schemas.microsoft.com/office/drawing/2014/main" val="2363667370"/>
                  </a:ext>
                </a:extLst>
              </a:tr>
              <a:tr h="96040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Генденштейн</a:t>
                      </a:r>
                      <a:r>
                        <a:rPr lang="ru-RU" sz="1800" dirty="0">
                          <a:effectLst/>
                        </a:rPr>
                        <a:t> Л.Э., Дик Ю.И.; под ред. Орлова В.А. (ч. 1); </a:t>
                      </a:r>
                      <a:r>
                        <a:rPr lang="ru-RU" sz="1800" dirty="0" err="1">
                          <a:effectLst/>
                        </a:rPr>
                        <a:t>Генденштейн</a:t>
                      </a:r>
                      <a:r>
                        <a:rPr lang="ru-RU" sz="1800" dirty="0">
                          <a:effectLst/>
                        </a:rPr>
                        <a:t> Л.Э., Кошкина А.В., Левиев Г.И. (ч. 2) Физика (базовый и углубленный уровни) (в 2 частях), Мнемозина,2020.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92" marR="60392" marT="0" marB="0" anchor="ctr"/>
                </a:tc>
                <a:extLst>
                  <a:ext uri="{0D108BD9-81ED-4DB2-BD59-A6C34878D82A}">
                    <a16:rowId xmlns:a16="http://schemas.microsoft.com/office/drawing/2014/main" val="4167451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58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8B16C-2A5A-4658-AB1C-C333306A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Диаграмма распределения тестовых </a:t>
            </a:r>
            <a:r>
              <a:rPr lang="ru-RU" sz="4000" dirty="0"/>
              <a:t>баллов</a:t>
            </a:r>
            <a:r>
              <a:rPr lang="ru-RU" dirty="0"/>
              <a:t> участников ЕГЭ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41753CA-3709-41BB-B27B-DD1BB34EE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862903"/>
              </p:ext>
            </p:extLst>
          </p:nvPr>
        </p:nvGraphicFramePr>
        <p:xfrm>
          <a:off x="1113183" y="1690689"/>
          <a:ext cx="9210260" cy="494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955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2612F-9193-497B-8FE8-967287FA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3036" y="-323988"/>
            <a:ext cx="12321209" cy="1325563"/>
          </a:xfrm>
        </p:spPr>
        <p:txBody>
          <a:bodyPr>
            <a:normAutofit/>
          </a:bodyPr>
          <a:lstStyle/>
          <a:p>
            <a:pPr algn="ctr"/>
            <a:r>
              <a:rPr lang="x-none" b="1" dirty="0"/>
              <a:t>Динамика результатов ЕГЭ по</a:t>
            </a:r>
            <a:r>
              <a:rPr lang="ru-RU" b="1" dirty="0"/>
              <a:t> физике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EA6052C-480E-43E9-8810-68C572DFA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67177"/>
              </p:ext>
            </p:extLst>
          </p:nvPr>
        </p:nvGraphicFramePr>
        <p:xfrm>
          <a:off x="463826" y="587071"/>
          <a:ext cx="10363197" cy="5858118"/>
        </p:xfrm>
        <a:graphic>
          <a:graphicData uri="http://schemas.openxmlformats.org/drawingml/2006/table">
            <a:tbl>
              <a:tblPr firstRow="1" firstCol="1" bandRow="1" bandCol="1">
                <a:tableStyleId>{C4B1156A-380E-4F78-BDF5-A606A8083BF9}</a:tableStyleId>
              </a:tblPr>
              <a:tblGrid>
                <a:gridCol w="1368007">
                  <a:extLst>
                    <a:ext uri="{9D8B030D-6E8A-4147-A177-3AD203B41FA5}">
                      <a16:colId xmlns:a16="http://schemas.microsoft.com/office/drawing/2014/main" val="107055203"/>
                    </a:ext>
                  </a:extLst>
                </a:gridCol>
                <a:gridCol w="1591381">
                  <a:extLst>
                    <a:ext uri="{9D8B030D-6E8A-4147-A177-3AD203B41FA5}">
                      <a16:colId xmlns:a16="http://schemas.microsoft.com/office/drawing/2014/main" val="285290820"/>
                    </a:ext>
                  </a:extLst>
                </a:gridCol>
                <a:gridCol w="1368007">
                  <a:extLst>
                    <a:ext uri="{9D8B030D-6E8A-4147-A177-3AD203B41FA5}">
                      <a16:colId xmlns:a16="http://schemas.microsoft.com/office/drawing/2014/main" val="3319349740"/>
                    </a:ext>
                  </a:extLst>
                </a:gridCol>
                <a:gridCol w="1368007">
                  <a:extLst>
                    <a:ext uri="{9D8B030D-6E8A-4147-A177-3AD203B41FA5}">
                      <a16:colId xmlns:a16="http://schemas.microsoft.com/office/drawing/2014/main" val="4195720838"/>
                    </a:ext>
                  </a:extLst>
                </a:gridCol>
                <a:gridCol w="1368007">
                  <a:extLst>
                    <a:ext uri="{9D8B030D-6E8A-4147-A177-3AD203B41FA5}">
                      <a16:colId xmlns:a16="http://schemas.microsoft.com/office/drawing/2014/main" val="1340107119"/>
                    </a:ext>
                  </a:extLst>
                </a:gridCol>
                <a:gridCol w="1825586">
                  <a:extLst>
                    <a:ext uri="{9D8B030D-6E8A-4147-A177-3AD203B41FA5}">
                      <a16:colId xmlns:a16="http://schemas.microsoft.com/office/drawing/2014/main" val="3617760299"/>
                    </a:ext>
                  </a:extLst>
                </a:gridCol>
                <a:gridCol w="1474202">
                  <a:extLst>
                    <a:ext uri="{9D8B030D-6E8A-4147-A177-3AD203B41FA5}">
                      <a16:colId xmlns:a16="http://schemas.microsoft.com/office/drawing/2014/main" val="4012851998"/>
                    </a:ext>
                  </a:extLst>
                </a:gridCol>
              </a:tblGrid>
              <a:tr h="6629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№ п/п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Участников, набравших балл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Самарская область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Тольятти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4545296"/>
                  </a:ext>
                </a:extLst>
              </a:tr>
              <a:tr h="412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2021 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2022 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2023 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2022г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2023г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167231"/>
                  </a:ext>
                </a:extLst>
              </a:tr>
              <a:tr h="8259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ниже 36, 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5,4%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5,6%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3,6% (20чел)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4,1%     (17 чел)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9599374"/>
                  </a:ext>
                </a:extLst>
              </a:tr>
              <a:tr h="82593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От 36 до 60 баллов,%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66,4% (374)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65,2% (272)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4195110"/>
                  </a:ext>
                </a:extLst>
              </a:tr>
              <a:tr h="60913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от 61 до 80 баллов, %</a:t>
                      </a:r>
                      <a:endParaRPr lang="ru-RU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23,0%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16,6%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22% (124)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23,7% (99)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5678301"/>
                  </a:ext>
                </a:extLst>
              </a:tr>
              <a:tr h="5815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от 81 до 99 баллов, 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9,0%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5,1%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8% (45)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7% (29)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8443906"/>
                  </a:ext>
                </a:extLst>
              </a:tr>
              <a:tr h="5815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100 баллов, чел.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6553727"/>
                  </a:ext>
                </a:extLst>
              </a:tr>
              <a:tr h="5815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Средний тестовый балл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55,9</a:t>
                      </a:r>
                      <a:endParaRPr lang="ru-RU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52,1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55,1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55,6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4853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87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A111-E68B-478A-9120-6A9F3D4F11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ОУ, учащиеся которых набрали </a:t>
            </a:r>
            <a:br>
              <a:rPr lang="ru-RU" dirty="0"/>
            </a:br>
            <a:r>
              <a:rPr lang="ru-RU" dirty="0"/>
              <a:t>от 81 до 100 баллов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6836A9D-C6DD-489D-9B96-F85A5148B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11196"/>
              </p:ext>
            </p:extLst>
          </p:nvPr>
        </p:nvGraphicFramePr>
        <p:xfrm>
          <a:off x="275772" y="0"/>
          <a:ext cx="11229519" cy="687941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878285">
                  <a:extLst>
                    <a:ext uri="{9D8B030D-6E8A-4147-A177-3AD203B41FA5}">
                      <a16:colId xmlns:a16="http://schemas.microsoft.com/office/drawing/2014/main" val="2757110002"/>
                    </a:ext>
                  </a:extLst>
                </a:gridCol>
                <a:gridCol w="3284737">
                  <a:extLst>
                    <a:ext uri="{9D8B030D-6E8A-4147-A177-3AD203B41FA5}">
                      <a16:colId xmlns:a16="http://schemas.microsoft.com/office/drawing/2014/main" val="2858689100"/>
                    </a:ext>
                  </a:extLst>
                </a:gridCol>
                <a:gridCol w="2066497">
                  <a:extLst>
                    <a:ext uri="{9D8B030D-6E8A-4147-A177-3AD203B41FA5}">
                      <a16:colId xmlns:a16="http://schemas.microsoft.com/office/drawing/2014/main" val="1536729381"/>
                    </a:ext>
                  </a:extLst>
                </a:gridCol>
              </a:tblGrid>
              <a:tr h="6911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Кол-во </a:t>
                      </a:r>
                      <a:r>
                        <a:rPr lang="ru-RU" sz="2000" dirty="0" err="1"/>
                        <a:t>обуч-ся</a:t>
                      </a:r>
                      <a:r>
                        <a:rPr lang="ru-RU" sz="2000" dirty="0"/>
                        <a:t> , набравших  от 81 до 100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Кол-во сдававших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796011"/>
                  </a:ext>
                </a:extLst>
              </a:tr>
              <a:tr h="390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МБУ "Гимназия № 9» 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883957"/>
                  </a:ext>
                </a:extLst>
              </a:tr>
              <a:tr h="390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МБУ "Школа № 18»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825471"/>
                  </a:ext>
                </a:extLst>
              </a:tr>
              <a:tr h="390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МБУ "Школа № 21»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029769"/>
                  </a:ext>
                </a:extLst>
              </a:tr>
              <a:tr h="390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МБОУ "Гимназия № 9»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824318"/>
                  </a:ext>
                </a:extLst>
              </a:tr>
              <a:tr h="390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МБУ "Школа № 28»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588986"/>
                  </a:ext>
                </a:extLst>
              </a:tr>
              <a:tr h="390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МБУ "Гимназия № 35»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023373"/>
                  </a:ext>
                </a:extLst>
              </a:tr>
              <a:tr h="390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МБУ "Лицей № 37»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384205"/>
                  </a:ext>
                </a:extLst>
              </a:tr>
              <a:tr h="390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МБУ "Школа имени С.П. Королёва»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97470"/>
                  </a:ext>
                </a:extLst>
              </a:tr>
              <a:tr h="390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МБУ "Лицей № 51»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057139"/>
                  </a:ext>
                </a:extLst>
              </a:tr>
              <a:tr h="390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ГБОУ СО "Лицей № 57 (Базовая школа РАН)»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714013"/>
                  </a:ext>
                </a:extLst>
              </a:tr>
              <a:tr h="390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МБУ "Лицей № 67»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59322"/>
                  </a:ext>
                </a:extLst>
              </a:tr>
              <a:tr h="390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МБУ "Школа № 75»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25171"/>
                  </a:ext>
                </a:extLst>
              </a:tr>
              <a:tr h="390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МБУ "Гимназия № 77»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144866"/>
                  </a:ext>
                </a:extLst>
              </a:tr>
              <a:tr h="3906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МБУ "Школа № 82»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534211"/>
                  </a:ext>
                </a:extLst>
              </a:tr>
              <a:tr h="631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МБУ Школа "Образовательный центр "Галактика»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186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6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CD3168E-E608-42C5-ACBE-68365394E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85632"/>
              </p:ext>
            </p:extLst>
          </p:nvPr>
        </p:nvGraphicFramePr>
        <p:xfrm>
          <a:off x="377372" y="1408355"/>
          <a:ext cx="11669486" cy="541806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540012">
                  <a:extLst>
                    <a:ext uri="{9D8B030D-6E8A-4147-A177-3AD203B41FA5}">
                      <a16:colId xmlns:a16="http://schemas.microsoft.com/office/drawing/2014/main" val="4016268360"/>
                    </a:ext>
                  </a:extLst>
                </a:gridCol>
                <a:gridCol w="1846704">
                  <a:extLst>
                    <a:ext uri="{9D8B030D-6E8A-4147-A177-3AD203B41FA5}">
                      <a16:colId xmlns:a16="http://schemas.microsoft.com/office/drawing/2014/main" val="1305852599"/>
                    </a:ext>
                  </a:extLst>
                </a:gridCol>
                <a:gridCol w="1846704">
                  <a:extLst>
                    <a:ext uri="{9D8B030D-6E8A-4147-A177-3AD203B41FA5}">
                      <a16:colId xmlns:a16="http://schemas.microsoft.com/office/drawing/2014/main" val="2865501565"/>
                    </a:ext>
                  </a:extLst>
                </a:gridCol>
                <a:gridCol w="2412894">
                  <a:extLst>
                    <a:ext uri="{9D8B030D-6E8A-4147-A177-3AD203B41FA5}">
                      <a16:colId xmlns:a16="http://schemas.microsoft.com/office/drawing/2014/main" val="2934726370"/>
                    </a:ext>
                  </a:extLst>
                </a:gridCol>
                <a:gridCol w="2023172">
                  <a:extLst>
                    <a:ext uri="{9D8B030D-6E8A-4147-A177-3AD203B41FA5}">
                      <a16:colId xmlns:a16="http://schemas.microsoft.com/office/drawing/2014/main" val="2050437136"/>
                    </a:ext>
                  </a:extLst>
                </a:gridCol>
              </a:tblGrid>
              <a:tr h="11487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участников, чел.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ВТГ, получивших 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81 до 100 баллов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ВТГ, получивших </a:t>
                      </a:r>
                      <a:b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61 до 80 баллов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ВТГ,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достигших минимального балла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907115"/>
                  </a:ext>
                </a:extLst>
              </a:tr>
              <a:tr h="50745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 "Гимназия № 35"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(66,67%)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793618"/>
                  </a:ext>
                </a:extLst>
              </a:tr>
              <a:tr h="76118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 "Лицей № 57 (Базовая школа РАН)"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(43,75%)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(25%)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737070"/>
                  </a:ext>
                </a:extLst>
              </a:tr>
              <a:tr h="50745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 "Лицей № 51"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(27,78%)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(50%)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064313"/>
                  </a:ext>
                </a:extLst>
              </a:tr>
              <a:tr h="56516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 "Лицей № 37"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(25%)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(25%)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552126"/>
                  </a:ext>
                </a:extLst>
              </a:tr>
              <a:tr h="56516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МБУ "Школа № 28"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(22,22%)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(11,11%)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5931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F3D3DBF-3072-4E2D-9D3E-FA2F9313841F}"/>
              </a:ext>
            </a:extLst>
          </p:cNvPr>
          <p:cNvSpPr txBox="1"/>
          <p:nvPr/>
        </p:nvSpPr>
        <p:spPr>
          <a:xfrm>
            <a:off x="728870" y="256068"/>
            <a:ext cx="9872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Перечень ОО, продемонстрировавших наиболее высокие результаты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768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60529-A312-4A5D-930D-57DDDABC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/>
          <a:lstStyle/>
          <a:p>
            <a:r>
              <a:rPr lang="ru-RU" dirty="0"/>
              <a:t>Проект ЕГЭ по физике - 2024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3FA2353-1C7E-4684-93D7-17C053B11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45028"/>
            <a:ext cx="7939441" cy="37156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6001C7-D3B0-4624-9325-45B238716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760686"/>
            <a:ext cx="8120367" cy="20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1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883</Words>
  <Application>Microsoft Office PowerPoint</Application>
  <PresentationFormat>Широкоэкранный</PresentationFormat>
  <Paragraphs>257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Тема Office</vt:lpstr>
      <vt:lpstr>Итоги ГИА 2023г. Преподавание физики  в 2023-2024 учебном году</vt:lpstr>
      <vt:lpstr>Количество участников ЕГЭ по физике в г.о.Тольятти (за 3 года) </vt:lpstr>
      <vt:lpstr>Характеристика по участникам</vt:lpstr>
      <vt:lpstr>Презентация PowerPoint</vt:lpstr>
      <vt:lpstr>Диаграмма распределения тестовых баллов участников ЕГЭ</vt:lpstr>
      <vt:lpstr>Динамика результатов ЕГЭ по физике</vt:lpstr>
      <vt:lpstr>ОУ, учащиеся которых набрали  от 81 до 100 баллов</vt:lpstr>
      <vt:lpstr>Презентация PowerPoint</vt:lpstr>
      <vt:lpstr>Проект ЕГЭ по физике - 2024</vt:lpstr>
      <vt:lpstr>ГИА-9 (средний балл- 3,81)</vt:lpstr>
      <vt:lpstr>Преподавание физики в 2023-2024 уч.году</vt:lpstr>
      <vt:lpstr>Презентация PowerPoint</vt:lpstr>
      <vt:lpstr>Конструктор рабочих программ</vt:lpstr>
      <vt:lpstr>Презентация PowerPoint</vt:lpstr>
      <vt:lpstr>Презентация PowerPoint</vt:lpstr>
      <vt:lpstr>Методическое сопровождение</vt:lpstr>
      <vt:lpstr>Ссылка на регистрацию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Внешние оценочные процедуры в управлением качеством образования. Анализ результатов ГИА 2022</dc:title>
  <dc:creator>Ольга Пахомова Архипова</dc:creator>
  <cp:lastModifiedBy>Ольга Пахомова Архипова</cp:lastModifiedBy>
  <cp:revision>39</cp:revision>
  <dcterms:created xsi:type="dcterms:W3CDTF">2022-09-07T16:59:40Z</dcterms:created>
  <dcterms:modified xsi:type="dcterms:W3CDTF">2023-08-27T15:23:14Z</dcterms:modified>
</cp:coreProperties>
</file>