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1" r:id="rId4"/>
    <p:sldId id="259" r:id="rId5"/>
    <p:sldId id="270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4" r:id="rId17"/>
    <p:sldId id="273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0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ru-RU" dirty="0"/>
              <a:t>Система организации обучения по физике. </a:t>
            </a:r>
            <a:r>
              <a:rPr lang="ru-RU" dirty="0" smtClean="0"/>
              <a:t>Работа с одаренными детьми.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Никифорова Н.В.</a:t>
            </a:r>
          </a:p>
          <a:p>
            <a:r>
              <a:rPr lang="ru-RU" dirty="0" smtClean="0"/>
              <a:t>учитель физики высшей категории </a:t>
            </a:r>
          </a:p>
          <a:p>
            <a:r>
              <a:rPr lang="ru-RU" dirty="0" smtClean="0"/>
              <a:t>МБУ «Лицей № 51»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64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669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Закон сохранения энергии в электрической </a:t>
            </a:r>
            <a:r>
              <a:rPr lang="ru-RU" b="1" i="1" dirty="0" smtClean="0"/>
              <a:t>цепи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2996952"/>
            <a:ext cx="8229600" cy="230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3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714202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! Конденсатор </a:t>
            </a:r>
            <a:r>
              <a:rPr lang="en-US" sz="3200" i="1" dirty="0"/>
              <a:t>C</a:t>
            </a:r>
            <a:r>
              <a:rPr lang="ru-RU" sz="3200" baseline="-25000" dirty="0"/>
              <a:t>2</a:t>
            </a:r>
            <a:r>
              <a:rPr lang="ru-RU" sz="3200" dirty="0"/>
              <a:t>  разряжен, так как его пластины соединены между собой через резисторы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99592" y="2090531"/>
            <a:ext cx="7198906" cy="2448272"/>
          </a:xfrm>
          <a:prstGeom prst="rect">
            <a:avLst/>
          </a:prstGeom>
        </p:spPr>
      </p:pic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6228184" y="4653136"/>
            <a:ext cx="2818656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11" y="4551445"/>
            <a:ext cx="2646789" cy="1879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641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Перезарядка конденсатора. </a:t>
            </a:r>
            <a:br>
              <a:rPr lang="ru-RU" dirty="0" smtClean="0"/>
            </a:br>
            <a:r>
              <a:rPr lang="ru-RU" sz="4000" i="1" dirty="0" smtClean="0"/>
              <a:t>Работа источника!!!</a:t>
            </a:r>
            <a:endParaRPr lang="ru-RU" sz="4000" i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801" y="1844824"/>
            <a:ext cx="8220999" cy="450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сторонних сил в ЗСЭ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2060848"/>
            <a:ext cx="7801703" cy="375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3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/>
              <a:t>ВсОШ</a:t>
            </a:r>
            <a:r>
              <a:rPr lang="ru-RU" sz="3200" dirty="0" smtClean="0"/>
              <a:t>, </a:t>
            </a:r>
            <a:r>
              <a:rPr lang="ru-RU" sz="3200" dirty="0"/>
              <a:t>муниципальный этап, 11 класс, 2020 год, задача № 5 «Диэлектрическое вещество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1700808"/>
            <a:ext cx="7200800" cy="46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Разность потенциалов</a:t>
            </a:r>
            <a:r>
              <a:rPr lang="ru-RU" sz="3600" b="1" i="1" dirty="0"/>
              <a:t> </a:t>
            </a:r>
            <a:r>
              <a:rPr lang="ru-RU" sz="3600" b="1" i="1" dirty="0" smtClean="0"/>
              <a:t>в </a:t>
            </a:r>
            <a:r>
              <a:rPr lang="ru-RU" sz="3600" b="1" i="1" dirty="0"/>
              <a:t>цепях постоянного </a:t>
            </a:r>
            <a:r>
              <a:rPr lang="ru-RU" sz="3600" b="1" i="1" dirty="0" smtClean="0"/>
              <a:t>тока с конденсаторами 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71600" y="2060848"/>
            <a:ext cx="4038600" cy="413732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Определите на схеме (рис.101) разность потенциалов между точками </a:t>
            </a:r>
            <a:r>
              <a:rPr lang="ru-RU" i="1" dirty="0"/>
              <a:t>А</a:t>
            </a:r>
            <a:r>
              <a:rPr lang="ru-RU" dirty="0"/>
              <a:t> и </a:t>
            </a:r>
            <a:r>
              <a:rPr lang="ru-RU" i="1" dirty="0"/>
              <a:t>В</a:t>
            </a:r>
            <a:r>
              <a:rPr lang="ru-RU" dirty="0"/>
              <a:t>. Емкости всех конденсаторов одинаковы и равны </a:t>
            </a:r>
            <a:r>
              <a:rPr lang="en-US" i="1" dirty="0"/>
              <a:t>C</a:t>
            </a:r>
            <a:r>
              <a:rPr lang="ru-RU" dirty="0"/>
              <a:t>. Напряжение на зажимах источника тока равно </a:t>
            </a:r>
            <a:r>
              <a:rPr lang="en-US" i="1" dirty="0"/>
              <a:t>U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472" y="2204864"/>
            <a:ext cx="2365912" cy="3010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13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avatars.mds.yandex.net/i?id=81daef45d07be10f57e51b74e524a4d8bdb6fa28-10190941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181016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Текст 5"/>
          <p:cNvSpPr txBox="1">
            <a:spLocks/>
          </p:cNvSpPr>
          <p:nvPr/>
        </p:nvSpPr>
        <p:spPr>
          <a:xfrm>
            <a:off x="971600" y="692696"/>
            <a:ext cx="7427168" cy="500141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000" dirty="0" smtClean="0"/>
              <a:t>«Изучение физики — это тоже приключение. </a:t>
            </a:r>
          </a:p>
          <a:p>
            <a:pPr marL="0" indent="0">
              <a:buFont typeface="Arial" pitchFamily="34" charset="0"/>
              <a:buNone/>
            </a:pPr>
            <a:r>
              <a:rPr lang="ru-RU" sz="4000" dirty="0" smtClean="0"/>
              <a:t>Вы найдете это сложным, иногда разочаровывающим, иногда болезненным, а часто и щедро вознаграждающим»</a:t>
            </a:r>
          </a:p>
          <a:p>
            <a:pPr marL="0" indent="0" algn="r">
              <a:buFont typeface="Arial" pitchFamily="34" charset="0"/>
              <a:buNone/>
            </a:pPr>
            <a:endParaRPr lang="ru-RU" dirty="0" smtClean="0"/>
          </a:p>
          <a:p>
            <a:pPr marL="0" indent="0" algn="r">
              <a:buFont typeface="Arial" pitchFamily="34" charset="0"/>
              <a:buNone/>
            </a:pPr>
            <a:r>
              <a:rPr lang="ru-RU" dirty="0" smtClean="0"/>
              <a:t> Хью Д. Янг</a:t>
            </a:r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5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avatars.mds.yandex.net/i?id=f314fa5b894ee056eb996c15e795760955c726b0-9461051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" y="476672"/>
            <a:ext cx="9139941" cy="60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059" y="500406"/>
            <a:ext cx="8073211" cy="453650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/>
              <a:t>«Нельзя ничему научить человека; вы можете только помочь ему найти это внутри себя»</a:t>
            </a:r>
            <a:br>
              <a:rPr lang="ru-RU" b="1" dirty="0" smtClean="0"/>
            </a:br>
            <a:r>
              <a:rPr lang="ru-RU" b="1" dirty="0" smtClean="0"/>
              <a:t>                               </a:t>
            </a:r>
          </a:p>
          <a:p>
            <a:pPr algn="l"/>
            <a:r>
              <a:rPr lang="ru-RU" b="1" dirty="0" smtClean="0"/>
              <a:t>Галилео Галилей</a:t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498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s://avatars.mds.yandex.net/i?id=e467d5fe3cef4d49464051ddb3056fe44f1da3ab-3939094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2"/>
            <a:ext cx="9144000" cy="685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51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692696"/>
            <a:ext cx="4690864" cy="579350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Одаренный</a:t>
            </a:r>
            <a:r>
              <a:rPr lang="ru-RU" dirty="0"/>
              <a:t> </a:t>
            </a:r>
            <a:r>
              <a:rPr lang="ru-RU" b="1" dirty="0" smtClean="0"/>
              <a:t>ребенок</a:t>
            </a:r>
            <a:r>
              <a:rPr lang="ru-RU" dirty="0" smtClean="0"/>
              <a:t> </a:t>
            </a:r>
            <a:r>
              <a:rPr lang="ru-RU" dirty="0"/>
              <a:t>- </a:t>
            </a:r>
            <a:r>
              <a:rPr lang="ru-RU" b="1" dirty="0"/>
              <a:t>это</a:t>
            </a:r>
            <a:r>
              <a:rPr lang="ru-RU" dirty="0"/>
              <a:t> </a:t>
            </a:r>
            <a:r>
              <a:rPr lang="ru-RU" b="1" dirty="0"/>
              <a:t>ребенок</a:t>
            </a:r>
            <a:r>
              <a:rPr lang="ru-RU" dirty="0"/>
              <a:t>, который выделяется яркими, очевидными, иногда выдающимися достижениями (или имеет внутренние посылки для таких достижений) в том или ином виде деятельности</a:t>
            </a:r>
            <a:r>
              <a:rPr lang="ru-RU" dirty="0" smtClean="0"/>
              <a:t>.</a:t>
            </a:r>
          </a:p>
          <a:p>
            <a:r>
              <a:rPr lang="ru-RU" b="1" dirty="0"/>
              <a:t>Способности</a:t>
            </a:r>
            <a:r>
              <a:rPr lang="ru-RU" dirty="0"/>
              <a:t> — индивидуальные особенности личности, помогающие ей успешно заниматься определенной деятельностью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/>
              <a:t>Талант </a:t>
            </a:r>
            <a:r>
              <a:rPr lang="ru-RU" dirty="0"/>
              <a:t>— выдающиеся способности, высокая степень одаренности в какой-либо деятельности. Чаще всего талант проявляется в какой-то определенной сфере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/>
              <a:t>Гениальность </a:t>
            </a:r>
            <a:r>
              <a:rPr lang="ru-RU" dirty="0"/>
              <a:t>— высшая степень развития таланта, связана она с созданием качественно новых, уникальных творений, открытием ранее неизведанных путей творчества.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92080" y="2492896"/>
            <a:ext cx="3133725" cy="37242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364088" y="836712"/>
            <a:ext cx="3312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/>
                </a:solidFill>
                <a:latin typeface="Open Sans"/>
              </a:rPr>
              <a:t>Гении не падают с неба, они должны иметь возможность образоваться и развиться.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                       </a:t>
            </a:r>
            <a:r>
              <a:rPr lang="ru-RU" sz="1600" i="1" dirty="0" smtClean="0">
                <a:solidFill>
                  <a:srgbClr val="222222"/>
                </a:solidFill>
                <a:latin typeface="Open Sans"/>
              </a:rPr>
              <a:t>А</a:t>
            </a:r>
            <a:r>
              <a:rPr lang="ru-RU" sz="1600" i="1" dirty="0">
                <a:solidFill>
                  <a:srgbClr val="222222"/>
                </a:solidFill>
                <a:latin typeface="Open Sans"/>
              </a:rPr>
              <a:t>. Бебель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18756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mnogodetok73.ru/wp-content/uploads/a/f/0/af0ebc28b21f5f3449fd470ad603ae0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91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851197"/>
              </p:ext>
            </p:extLst>
          </p:nvPr>
        </p:nvGraphicFramePr>
        <p:xfrm>
          <a:off x="395537" y="188639"/>
          <a:ext cx="8496944" cy="6359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3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4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2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315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Индивидуальный образовательный маршрут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ФИО обучающегося: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Илюшкин Егор, 11Б класс,  МБУ «Лицей № 51»  г. Тольятти, 2020-2021 уч.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Цель: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Подготовиться к поступлению в столичный ВУЗ по техническому профилю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Проблема: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Большой конкурс:  мало бюджетных мест, много желающих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5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Пути решения: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ru-RU" sz="1100" dirty="0">
                          <a:effectLst/>
                        </a:rPr>
                        <a:t>Разбить подготовку обучающегося на этапы и формы занятий;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ru-RU" sz="1100" dirty="0">
                          <a:effectLst/>
                        </a:rPr>
                        <a:t>Составить список элективных курсов, занятий внеурочной деятельностью, необходимых для осуществления поставленной цели;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ru-RU" sz="1100" dirty="0">
                          <a:effectLst/>
                        </a:rPr>
                        <a:t>Определить вузовские олимпиады, призерство в которых предоставляет льготы при поступлении.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Ожидаемый результат: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Составленный план мероприятий позволит расширить знания обучающегося в области технических  наук, и сориентироваться в выборе будущей профессии, а также позволит грамотно распределить свое время и силы.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39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 развития личностно-ориентированного образования: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Этап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(1 полугодие 11 класса)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Этап 2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(2 полугодие 11 класса)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7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Мероприятия в рамках урочной деятельности (планируются на весь год по расписанию лицея)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050" dirty="0">
                          <a:effectLst/>
                        </a:rPr>
                        <a:t>Занятия на элективном  курсе «Ядерная физика»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050" dirty="0">
                          <a:effectLst/>
                        </a:rPr>
                        <a:t>Выполнение индивидуальных заданий направленных на углубленное изучение физики, математики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050" dirty="0">
                          <a:effectLst/>
                        </a:rPr>
                        <a:t>Работа над проектом по физике «Сравнение методов аккумуляции электрической энергии»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050" dirty="0">
                          <a:effectLst/>
                        </a:rPr>
                        <a:t>Занятия на элективном курсе «Ядерная физика»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050" dirty="0">
                          <a:effectLst/>
                        </a:rPr>
                        <a:t>Выполнение индивидуальных заданий направленных на углубленное изучение физики, математики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050" dirty="0">
                          <a:effectLst/>
                        </a:rPr>
                        <a:t>Участие в международном конкурсе  научно-технических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работ школьников «Старт в Науку», МФТИ (январь-февраль)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8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Мероприятия в рамках внеурочной деятельности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050">
                          <a:effectLst/>
                        </a:rPr>
                        <a:t>Участие в отборочном туре вузовских предметных олимпиад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050">
                          <a:effectLst/>
                        </a:rPr>
                        <a:t>Участие в ВОШ по физике  (октябрь-декабрь)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050">
                          <a:effectLst/>
                        </a:rPr>
                        <a:t>Занятия на кружке «Заочная физико-техническая школа при МФТИ» в лицее и индивидуально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050" dirty="0">
                          <a:effectLst/>
                        </a:rPr>
                        <a:t>Участие в заключительном этапе предметных вузовских олимпиад (февраль – март)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050" dirty="0">
                          <a:effectLst/>
                        </a:rPr>
                        <a:t>Занятия на кружке «Заочная физико-техническая школа при МФТИ» в лицее и индивидуально.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050" dirty="0">
                          <a:effectLst/>
                        </a:rPr>
                        <a:t> Посещение дней открытых дверей в вузах по профилю (в течение года)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68" marR="3196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42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cf2.ppt-online.org/files2/slide/e/e2cLK0lDdV5uihCaqYOIB1Uyb9zvJTPHXwSrgE/slide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45488" cy="655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79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4319"/>
            <a:ext cx="5112568" cy="681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62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687" y="585787"/>
            <a:ext cx="6524625" cy="5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9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34081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sz="1800" b="1" i="1" dirty="0"/>
              <a:t> </a:t>
            </a:r>
            <a:r>
              <a:rPr lang="ru-RU" sz="2000" b="1" i="1" dirty="0"/>
              <a:t>Зарядка конденсатора. Энергия заряженного конденсатора</a:t>
            </a:r>
            <a:r>
              <a:rPr lang="ru-RU" sz="2000" b="1" i="1" dirty="0" smtClean="0"/>
              <a:t>.</a:t>
            </a:r>
            <a:endParaRPr lang="ru-RU" sz="2000" dirty="0"/>
          </a:p>
        </p:txBody>
      </p:sp>
      <p:pic>
        <p:nvPicPr>
          <p:cNvPr id="4" name="Объект 3" descr="https://physics.shkolkovo.net/media/upload/task_images/2080/f-31-3-pict4i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17538"/>
            <a:ext cx="1656184" cy="14401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059832" y="1112731"/>
                <a:ext cx="5112568" cy="524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i="1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Ɛ 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= </a:t>
                </a:r>
                <a:r>
                  <a:rPr lang="en-US" i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U</a:t>
                </a:r>
                <a:r>
                  <a:rPr lang="en-US" baseline="-25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R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+ </a:t>
                </a:r>
                <a:r>
                  <a:rPr lang="en-US" i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U</a:t>
                </a:r>
                <a:r>
                  <a:rPr lang="en-US" baseline="-25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C</a:t>
                </a:r>
                <a:r>
                  <a:rPr lang="ru-RU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,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  <a:r>
                  <a:rPr lang="ru-RU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ru-RU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𝑈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𝐼𝑅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</a:t>
                </a:r>
                <a:r>
                  <a:rPr lang="en-US" i="1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U</a:t>
                </a:r>
                <a:r>
                  <a:rPr lang="en-US" baseline="-250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C </a:t>
                </a:r>
                <a:r>
                  <a:rPr lang="ru-RU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𝑞</m:t>
                        </m:r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den>
                    </m:f>
                    <m:r>
                      <a:rPr lang="en-US" sz="20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</m:t>
                    </m:r>
                    <m:r>
                      <m:rPr>
                        <m:nor/>
                      </m:rPr>
                      <a:rPr lang="en-US" i="1"/>
                      <m:t>I</m:t>
                    </m:r>
                    <m:r>
                      <m:rPr>
                        <m:nor/>
                      </m:rPr>
                      <a:rPr lang="ru-RU" i="1"/>
                      <m:t> 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 Ɛ−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aseline="-25000">
                                <a:latin typeface="Cambria Math" panose="02040503050406030204" pitchFamily="18" charset="0"/>
                              </a:rPr>
                              <m:t>C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m:rPr>
                        <m:nor/>
                      </m:rPr>
                      <a:rPr lang="ru-RU"/>
                      <m:t>.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1112731"/>
                <a:ext cx="5112568" cy="524887"/>
              </a:xfrm>
              <a:prstGeom prst="rect">
                <a:avLst/>
              </a:prstGeom>
              <a:blipFill>
                <a:blip r:embed="rId3"/>
                <a:stretch>
                  <a:fillRect l="-1073" b="-34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498376" y="2418090"/>
            <a:ext cx="8147248" cy="711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Оцените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ЭДС источника тока и силу тока в цепи в момент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3 с. 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Сопротивлением проводов и внутренним сопротивлением источника пренебречь.</a:t>
            </a:r>
            <a:endParaRPr lang="ru-RU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24" y="4679725"/>
            <a:ext cx="1512168" cy="1838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3189959"/>
            <a:ext cx="1481048" cy="1175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792" y="4365104"/>
            <a:ext cx="1188132" cy="18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555776" y="3263708"/>
            <a:ext cx="626469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Какова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напряженность электрического поля между пластинами конденсатора?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4603766"/>
            <a:ext cx="2213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Каков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заряд на верхней обкладке конденсатора?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373727" y="4492297"/>
            <a:ext cx="241967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Определите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емкость конденсатора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если энергия электрического поля конденсатора равна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W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= 60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мкДж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58446"/>
              </p:ext>
            </p:extLst>
          </p:nvPr>
        </p:nvGraphicFramePr>
        <p:xfrm>
          <a:off x="3203848" y="1798063"/>
          <a:ext cx="4251960" cy="527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215">
                  <a:extLst>
                    <a:ext uri="{9D8B030D-6E8A-4147-A177-3AD203B41FA5}">
                      <a16:colId xmlns:a16="http://schemas.microsoft.com/office/drawing/2014/main" val="1169535120"/>
                    </a:ext>
                  </a:extLst>
                </a:gridCol>
                <a:gridCol w="474980">
                  <a:extLst>
                    <a:ext uri="{9D8B030D-6E8A-4147-A177-3AD203B41FA5}">
                      <a16:colId xmlns:a16="http://schemas.microsoft.com/office/drawing/2014/main" val="1531147549"/>
                    </a:ext>
                  </a:extLst>
                </a:gridCol>
                <a:gridCol w="474980">
                  <a:extLst>
                    <a:ext uri="{9D8B030D-6E8A-4147-A177-3AD203B41FA5}">
                      <a16:colId xmlns:a16="http://schemas.microsoft.com/office/drawing/2014/main" val="2158128098"/>
                    </a:ext>
                  </a:extLst>
                </a:gridCol>
                <a:gridCol w="475615">
                  <a:extLst>
                    <a:ext uri="{9D8B030D-6E8A-4147-A177-3AD203B41FA5}">
                      <a16:colId xmlns:a16="http://schemas.microsoft.com/office/drawing/2014/main" val="4050581737"/>
                    </a:ext>
                  </a:extLst>
                </a:gridCol>
                <a:gridCol w="474980">
                  <a:extLst>
                    <a:ext uri="{9D8B030D-6E8A-4147-A177-3AD203B41FA5}">
                      <a16:colId xmlns:a16="http://schemas.microsoft.com/office/drawing/2014/main" val="781654216"/>
                    </a:ext>
                  </a:extLst>
                </a:gridCol>
                <a:gridCol w="474980">
                  <a:extLst>
                    <a:ext uri="{9D8B030D-6E8A-4147-A177-3AD203B41FA5}">
                      <a16:colId xmlns:a16="http://schemas.microsoft.com/office/drawing/2014/main" val="771790959"/>
                    </a:ext>
                  </a:extLst>
                </a:gridCol>
                <a:gridCol w="475615">
                  <a:extLst>
                    <a:ext uri="{9D8B030D-6E8A-4147-A177-3AD203B41FA5}">
                      <a16:colId xmlns:a16="http://schemas.microsoft.com/office/drawing/2014/main" val="1315744990"/>
                    </a:ext>
                  </a:extLst>
                </a:gridCol>
                <a:gridCol w="474980">
                  <a:extLst>
                    <a:ext uri="{9D8B030D-6E8A-4147-A177-3AD203B41FA5}">
                      <a16:colId xmlns:a16="http://schemas.microsoft.com/office/drawing/2014/main" val="3279078356"/>
                    </a:ext>
                  </a:extLst>
                </a:gridCol>
                <a:gridCol w="475615">
                  <a:extLst>
                    <a:ext uri="{9D8B030D-6E8A-4147-A177-3AD203B41FA5}">
                      <a16:colId xmlns:a16="http://schemas.microsoft.com/office/drawing/2014/main" val="4229983355"/>
                    </a:ext>
                  </a:extLst>
                </a:gridCol>
              </a:tblGrid>
              <a:tr h="264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 </a:t>
                      </a:r>
                      <a:r>
                        <a:rPr lang="ru-RU" sz="1200">
                          <a:effectLst/>
                        </a:rPr>
                        <a:t>, 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38291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r>
                        <a:rPr lang="ru-RU" sz="1200">
                          <a:effectLst/>
                        </a:rPr>
                        <a:t>, 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2416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7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4735"/>
            <a:ext cx="8229600" cy="70609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800" b="1" i="1" dirty="0"/>
              <a:t>Соединение конденсаторов, пробой диэлектрика в конденсаторе</a:t>
            </a:r>
            <a:r>
              <a:rPr lang="ru-RU" sz="2800" b="1" i="1" dirty="0" smtClean="0"/>
              <a:t>.</a:t>
            </a:r>
            <a:endParaRPr lang="ru-RU" sz="28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1944216" cy="16561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39552" y="2905011"/>
            <a:ext cx="7920880" cy="764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сколько и как изменится общая энергия, запасенная в батарее, если в конденсаторе C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возникнет пробой?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17032"/>
            <a:ext cx="1944216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498376" y="5364857"/>
            <a:ext cx="814724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вначале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замыкают ключ К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а затем, спустя длительное время, ключ К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Какой заряд и в каком направлении протечёт после этого через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ключ К</a:t>
            </a:r>
            <a:r>
              <a:rPr lang="ru-RU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41262" y="1530086"/>
            <a:ext cx="57502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latin typeface="Sitka Small" panose="02000505000000020004" pitchFamily="2" charset="0"/>
                <a:ea typeface="Calibri" panose="020F0502020204030204" pitchFamily="34" charset="0"/>
              </a:rPr>
              <a:t>Если в конденсаторе</a:t>
            </a:r>
            <a:r>
              <a:rPr lang="ru-RU" sz="2000" b="1" i="1" dirty="0"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ru-RU" sz="2000" i="1" dirty="0">
                <a:solidFill>
                  <a:srgbClr val="000000"/>
                </a:solidFill>
                <a:latin typeface="Sitka Small" panose="02000505000000020004" pitchFamily="2" charset="0"/>
                <a:ea typeface="Calibri" panose="020F0502020204030204" pitchFamily="34" charset="0"/>
              </a:rPr>
              <a:t>C</a:t>
            </a:r>
            <a:r>
              <a:rPr lang="ru-RU" sz="2000" i="1" baseline="-25000" dirty="0">
                <a:solidFill>
                  <a:srgbClr val="000000"/>
                </a:solidFill>
                <a:latin typeface="Sitka Small" panose="02000505000000020004" pitchFamily="2" charset="0"/>
                <a:ea typeface="Calibri" panose="020F0502020204030204" pitchFamily="34" charset="0"/>
              </a:rPr>
              <a:t>4</a:t>
            </a:r>
            <a:r>
              <a:rPr lang="ru-RU" sz="2000" i="1" dirty="0">
                <a:solidFill>
                  <a:srgbClr val="000000"/>
                </a:solidFill>
                <a:latin typeface="Sitka Small" panose="02000505000000020004" pitchFamily="2" charset="0"/>
                <a:ea typeface="Calibri" panose="020F0502020204030204" pitchFamily="34" charset="0"/>
              </a:rPr>
              <a:t> возникнет пробой, это эквивалентно короткому замыканию пары  C</a:t>
            </a:r>
            <a:r>
              <a:rPr lang="ru-RU" sz="2000" i="1" baseline="-25000" dirty="0">
                <a:solidFill>
                  <a:srgbClr val="000000"/>
                </a:solidFill>
                <a:latin typeface="Sitka Small" panose="02000505000000020004" pitchFamily="2" charset="0"/>
                <a:ea typeface="Calibri" panose="020F0502020204030204" pitchFamily="34" charset="0"/>
              </a:rPr>
              <a:t>2</a:t>
            </a:r>
            <a:r>
              <a:rPr lang="ru-RU" sz="2000" i="1" dirty="0">
                <a:solidFill>
                  <a:srgbClr val="000000"/>
                </a:solidFill>
                <a:latin typeface="Sitka Small" panose="02000505000000020004" pitchFamily="2" charset="0"/>
                <a:ea typeface="Calibri" panose="020F0502020204030204" pitchFamily="34" charset="0"/>
              </a:rPr>
              <a:t> и C</a:t>
            </a:r>
            <a:r>
              <a:rPr lang="ru-RU" sz="2000" i="1" baseline="-25000" dirty="0">
                <a:solidFill>
                  <a:srgbClr val="000000"/>
                </a:solidFill>
                <a:latin typeface="Sitka Small" panose="02000505000000020004" pitchFamily="2" charset="0"/>
                <a:ea typeface="Calibri" panose="020F0502020204030204" pitchFamily="34" charset="0"/>
              </a:rPr>
              <a:t>4</a:t>
            </a:r>
            <a:r>
              <a:rPr lang="ru-RU" sz="2000" i="1" dirty="0">
                <a:solidFill>
                  <a:srgbClr val="000000"/>
                </a:solidFill>
                <a:latin typeface="Sitka Small" panose="02000505000000020004" pitchFamily="2" charset="0"/>
                <a:ea typeface="Calibri" panose="020F0502020204030204" pitchFamily="34" charset="0"/>
              </a:rPr>
              <a:t>. </a:t>
            </a:r>
            <a:endParaRPr lang="ru-RU" sz="2000" i="1" dirty="0">
              <a:latin typeface="Sitka Small" panose="02000505000000020004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275856" y="4037984"/>
                <a:ext cx="4572000" cy="9233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При</a:t>
                </a:r>
                <a:r>
                  <a:rPr lang="ru-RU" i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ru-RU" baseline="-25000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ru-RU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ru-RU" i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 </m:t>
                    </m:r>
                  </m:oMath>
                </a14:m>
                <a:r>
                  <a:rPr lang="en-US" i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ru-RU" baseline="-25000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ru-RU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</a:t>
                </a:r>
                <a:r>
                  <a:rPr lang="ru-RU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 значение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i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</a:t>
                </a:r>
                <a:r>
                  <a:rPr lang="ru-RU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</m:oMath>
                </a14:m>
                <a:r>
                  <a:rPr lang="ru-RU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0 и заряд протечет через ключ K</a:t>
                </a:r>
                <a:r>
                  <a:rPr lang="ru-RU" baseline="-25000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в направлении слева направо. </a:t>
                </a:r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037984"/>
                <a:ext cx="4572000" cy="923330"/>
              </a:xfrm>
              <a:prstGeom prst="rect">
                <a:avLst/>
              </a:prstGeom>
              <a:blipFill>
                <a:blip r:embed="rId4"/>
                <a:stretch>
                  <a:fillRect l="-1067" t="-3289" r="-2000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52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643</Words>
  <Application>Microsoft Office PowerPoint</Application>
  <PresentationFormat>Экран (4:3)</PresentationFormat>
  <Paragraphs>86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 Math</vt:lpstr>
      <vt:lpstr>Open Sans</vt:lpstr>
      <vt:lpstr>Sitka Small</vt:lpstr>
      <vt:lpstr>Times New Roman</vt:lpstr>
      <vt:lpstr>Wingdings</vt:lpstr>
      <vt:lpstr>Тема Office</vt:lpstr>
      <vt:lpstr>Система организации обучения по физике. Работа с одаренными детьми.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Зарядка конденсатора. Энергия заряженного конденсатора.</vt:lpstr>
      <vt:lpstr>Соединение конденсаторов, пробой диэлектрика в конденсаторе.</vt:lpstr>
      <vt:lpstr>Закон сохранения энергии в электрической цепи</vt:lpstr>
      <vt:lpstr>! Конденсатор C2  разряжен, так как его пластины соединены между собой через резисторы</vt:lpstr>
      <vt:lpstr>Перезарядка конденсатора.  Работа источника!!!</vt:lpstr>
      <vt:lpstr>Работа сторонних сил в ЗСЭ</vt:lpstr>
      <vt:lpstr>ВсОШ, муниципальный этап, 11 класс, 2020 год, задача № 5 «Диэлектрическое вещество»</vt:lpstr>
      <vt:lpstr>Разность потенциалов в цепях постоянного тока с конденсаторами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работы с одаренными детьми</dc:title>
  <dc:creator>Пользователь</dc:creator>
  <cp:lastModifiedBy>user</cp:lastModifiedBy>
  <cp:revision>46</cp:revision>
  <dcterms:created xsi:type="dcterms:W3CDTF">2023-08-22T15:09:08Z</dcterms:created>
  <dcterms:modified xsi:type="dcterms:W3CDTF">2023-08-28T04:32:47Z</dcterms:modified>
</cp:coreProperties>
</file>