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handoutMasterIdLst>
    <p:handoutMasterId r:id="rId21"/>
  </p:handoutMasterIdLst>
  <p:sldIdLst>
    <p:sldId id="272" r:id="rId2"/>
    <p:sldId id="313" r:id="rId3"/>
    <p:sldId id="278" r:id="rId4"/>
    <p:sldId id="265" r:id="rId5"/>
    <p:sldId id="260" r:id="rId6"/>
    <p:sldId id="261" r:id="rId7"/>
    <p:sldId id="263" r:id="rId8"/>
    <p:sldId id="281" r:id="rId9"/>
    <p:sldId id="282" r:id="rId10"/>
    <p:sldId id="306" r:id="rId11"/>
    <p:sldId id="285" r:id="rId12"/>
    <p:sldId id="307" r:id="rId13"/>
    <p:sldId id="309" r:id="rId14"/>
    <p:sldId id="283" r:id="rId15"/>
    <p:sldId id="284" r:id="rId16"/>
    <p:sldId id="314" r:id="rId17"/>
    <p:sldId id="310" r:id="rId18"/>
    <p:sldId id="312" r:id="rId19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07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5159F2-F0A7-4AF2-B6B3-D1973C61324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D94988-3004-4117-99E2-36B9B232D697}">
      <dgm:prSet phldrT="[Текст]"/>
      <dgm:spPr/>
      <dgm:t>
        <a:bodyPr/>
        <a:lstStyle/>
        <a:p>
          <a:r>
            <a:rPr lang="ru-RU" dirty="0"/>
            <a:t>Доминанта</a:t>
          </a:r>
        </a:p>
      </dgm:t>
    </dgm:pt>
    <dgm:pt modelId="{4415F25A-A532-4389-877A-C3127039B8CD}" type="parTrans" cxnId="{98E444EE-CA48-4208-99D5-3E81F31ABA06}">
      <dgm:prSet/>
      <dgm:spPr/>
      <dgm:t>
        <a:bodyPr/>
        <a:lstStyle/>
        <a:p>
          <a:endParaRPr lang="ru-RU"/>
        </a:p>
      </dgm:t>
    </dgm:pt>
    <dgm:pt modelId="{07C6B2AB-C300-482F-BC2B-B7B97991BF4D}" type="sibTrans" cxnId="{98E444EE-CA48-4208-99D5-3E81F31ABA06}">
      <dgm:prSet/>
      <dgm:spPr/>
      <dgm:t>
        <a:bodyPr/>
        <a:lstStyle/>
        <a:p>
          <a:endParaRPr lang="ru-RU"/>
        </a:p>
      </dgm:t>
    </dgm:pt>
    <dgm:pt modelId="{45C4F2F6-272B-49B2-A7F2-9CF17D5B7699}">
      <dgm:prSet phldrT="[Текст]"/>
      <dgm:spPr/>
      <dgm:t>
        <a:bodyPr/>
        <a:lstStyle/>
        <a:p>
          <a:r>
            <a:rPr lang="ru-RU" dirty="0"/>
            <a:t>Вид отношений </a:t>
          </a:r>
        </a:p>
      </dgm:t>
    </dgm:pt>
    <dgm:pt modelId="{9657B36F-A2AF-430A-A5E1-CFFF0C00D7EA}" type="parTrans" cxnId="{871C5DE6-4164-4EFB-A700-1D99A3022B9C}">
      <dgm:prSet/>
      <dgm:spPr/>
      <dgm:t>
        <a:bodyPr/>
        <a:lstStyle/>
        <a:p>
          <a:endParaRPr lang="ru-RU"/>
        </a:p>
      </dgm:t>
    </dgm:pt>
    <dgm:pt modelId="{AE8AC96B-4CCA-40A6-99A3-369C00571FE1}" type="sibTrans" cxnId="{871C5DE6-4164-4EFB-A700-1D99A3022B9C}">
      <dgm:prSet/>
      <dgm:spPr/>
      <dgm:t>
        <a:bodyPr/>
        <a:lstStyle/>
        <a:p>
          <a:endParaRPr lang="ru-RU"/>
        </a:p>
      </dgm:t>
    </dgm:pt>
    <dgm:pt modelId="{7F7690A6-9578-4730-A892-EE7C4AE39C2F}">
      <dgm:prSet phldrT="[Текст]"/>
      <dgm:spPr/>
      <dgm:t>
        <a:bodyPr/>
        <a:lstStyle/>
        <a:p>
          <a:r>
            <a:rPr lang="ru-RU" dirty="0"/>
            <a:t>Семантическое поле</a:t>
          </a:r>
        </a:p>
      </dgm:t>
    </dgm:pt>
    <dgm:pt modelId="{B19A6622-819E-4AFC-B551-796475C0E0C7}" type="parTrans" cxnId="{8CB59047-53BB-4833-B28B-82944AF3A28C}">
      <dgm:prSet/>
      <dgm:spPr/>
      <dgm:t>
        <a:bodyPr/>
        <a:lstStyle/>
        <a:p>
          <a:endParaRPr lang="ru-RU"/>
        </a:p>
      </dgm:t>
    </dgm:pt>
    <dgm:pt modelId="{40EA51F2-A55A-4F83-A419-75198689BE50}" type="sibTrans" cxnId="{8CB59047-53BB-4833-B28B-82944AF3A28C}">
      <dgm:prSet/>
      <dgm:spPr/>
      <dgm:t>
        <a:bodyPr/>
        <a:lstStyle/>
        <a:p>
          <a:endParaRPr lang="ru-RU"/>
        </a:p>
      </dgm:t>
    </dgm:pt>
    <dgm:pt modelId="{3786C320-C0DB-41F9-8D3E-9C30BB6A1BC9}" type="pres">
      <dgm:prSet presAssocID="{AD5159F2-F0A7-4AF2-B6B3-D1973C613245}" presName="outerComposite" presStyleCnt="0">
        <dgm:presLayoutVars>
          <dgm:chMax val="5"/>
          <dgm:dir/>
          <dgm:resizeHandles val="exact"/>
        </dgm:presLayoutVars>
      </dgm:prSet>
      <dgm:spPr/>
    </dgm:pt>
    <dgm:pt modelId="{0CDCD23A-EC9D-4CA3-97A3-7E18A98DA8F8}" type="pres">
      <dgm:prSet presAssocID="{AD5159F2-F0A7-4AF2-B6B3-D1973C613245}" presName="dummyMaxCanvas" presStyleCnt="0">
        <dgm:presLayoutVars/>
      </dgm:prSet>
      <dgm:spPr/>
    </dgm:pt>
    <dgm:pt modelId="{0C09279F-FE17-4FB6-BE26-143EE629B2A7}" type="pres">
      <dgm:prSet presAssocID="{AD5159F2-F0A7-4AF2-B6B3-D1973C613245}" presName="ThreeNodes_1" presStyleLbl="node1" presStyleIdx="0" presStyleCnt="3">
        <dgm:presLayoutVars>
          <dgm:bulletEnabled val="1"/>
        </dgm:presLayoutVars>
      </dgm:prSet>
      <dgm:spPr/>
    </dgm:pt>
    <dgm:pt modelId="{2C05A34A-CF15-440A-ACF1-5C458F53179E}" type="pres">
      <dgm:prSet presAssocID="{AD5159F2-F0A7-4AF2-B6B3-D1973C613245}" presName="ThreeNodes_2" presStyleLbl="node1" presStyleIdx="1" presStyleCnt="3">
        <dgm:presLayoutVars>
          <dgm:bulletEnabled val="1"/>
        </dgm:presLayoutVars>
      </dgm:prSet>
      <dgm:spPr/>
    </dgm:pt>
    <dgm:pt modelId="{EB4FD1BA-9876-4FD5-8150-7B95A7A71106}" type="pres">
      <dgm:prSet presAssocID="{AD5159F2-F0A7-4AF2-B6B3-D1973C613245}" presName="ThreeNodes_3" presStyleLbl="node1" presStyleIdx="2" presStyleCnt="3">
        <dgm:presLayoutVars>
          <dgm:bulletEnabled val="1"/>
        </dgm:presLayoutVars>
      </dgm:prSet>
      <dgm:spPr/>
    </dgm:pt>
    <dgm:pt modelId="{DC04608B-53D2-4CA5-8DD6-F27141ADEFFA}" type="pres">
      <dgm:prSet presAssocID="{AD5159F2-F0A7-4AF2-B6B3-D1973C613245}" presName="ThreeConn_1-2" presStyleLbl="fgAccFollowNode1" presStyleIdx="0" presStyleCnt="2">
        <dgm:presLayoutVars>
          <dgm:bulletEnabled val="1"/>
        </dgm:presLayoutVars>
      </dgm:prSet>
      <dgm:spPr/>
    </dgm:pt>
    <dgm:pt modelId="{06B58C23-2AEE-4921-BFE2-51F97CC6ED36}" type="pres">
      <dgm:prSet presAssocID="{AD5159F2-F0A7-4AF2-B6B3-D1973C613245}" presName="ThreeConn_2-3" presStyleLbl="fgAccFollowNode1" presStyleIdx="1" presStyleCnt="2">
        <dgm:presLayoutVars>
          <dgm:bulletEnabled val="1"/>
        </dgm:presLayoutVars>
      </dgm:prSet>
      <dgm:spPr/>
    </dgm:pt>
    <dgm:pt modelId="{2B7493E0-B8C0-4E0C-95EA-6D39075FE19F}" type="pres">
      <dgm:prSet presAssocID="{AD5159F2-F0A7-4AF2-B6B3-D1973C613245}" presName="ThreeNodes_1_text" presStyleLbl="node1" presStyleIdx="2" presStyleCnt="3">
        <dgm:presLayoutVars>
          <dgm:bulletEnabled val="1"/>
        </dgm:presLayoutVars>
      </dgm:prSet>
      <dgm:spPr/>
    </dgm:pt>
    <dgm:pt modelId="{DB70DEFD-C23B-4374-BDD6-64F9681AD23F}" type="pres">
      <dgm:prSet presAssocID="{AD5159F2-F0A7-4AF2-B6B3-D1973C613245}" presName="ThreeNodes_2_text" presStyleLbl="node1" presStyleIdx="2" presStyleCnt="3">
        <dgm:presLayoutVars>
          <dgm:bulletEnabled val="1"/>
        </dgm:presLayoutVars>
      </dgm:prSet>
      <dgm:spPr/>
    </dgm:pt>
    <dgm:pt modelId="{507257CD-6981-4BFB-B899-9D2F331489F9}" type="pres">
      <dgm:prSet presAssocID="{AD5159F2-F0A7-4AF2-B6B3-D1973C613245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C139DC1A-54B8-4395-9897-56F7152857E0}" type="presOf" srcId="{AD5159F2-F0A7-4AF2-B6B3-D1973C613245}" destId="{3786C320-C0DB-41F9-8D3E-9C30BB6A1BC9}" srcOrd="0" destOrd="0" presId="urn:microsoft.com/office/officeart/2005/8/layout/vProcess5"/>
    <dgm:cxn modelId="{C390501B-6C03-4695-9AF2-3F3218DFB9CE}" type="presOf" srcId="{70D94988-3004-4117-99E2-36B9B232D697}" destId="{2B7493E0-B8C0-4E0C-95EA-6D39075FE19F}" srcOrd="1" destOrd="0" presId="urn:microsoft.com/office/officeart/2005/8/layout/vProcess5"/>
    <dgm:cxn modelId="{D70FA61F-756D-47B8-B881-ECDC727530BC}" type="presOf" srcId="{7F7690A6-9578-4730-A892-EE7C4AE39C2F}" destId="{507257CD-6981-4BFB-B899-9D2F331489F9}" srcOrd="1" destOrd="0" presId="urn:microsoft.com/office/officeart/2005/8/layout/vProcess5"/>
    <dgm:cxn modelId="{652B5B35-2F5E-4716-95A2-A549DCC2801E}" type="presOf" srcId="{45C4F2F6-272B-49B2-A7F2-9CF17D5B7699}" destId="{DB70DEFD-C23B-4374-BDD6-64F9681AD23F}" srcOrd="1" destOrd="0" presId="urn:microsoft.com/office/officeart/2005/8/layout/vProcess5"/>
    <dgm:cxn modelId="{8CB59047-53BB-4833-B28B-82944AF3A28C}" srcId="{AD5159F2-F0A7-4AF2-B6B3-D1973C613245}" destId="{7F7690A6-9578-4730-A892-EE7C4AE39C2F}" srcOrd="2" destOrd="0" parTransId="{B19A6622-819E-4AFC-B551-796475C0E0C7}" sibTransId="{40EA51F2-A55A-4F83-A419-75198689BE50}"/>
    <dgm:cxn modelId="{3B46854A-126D-47DA-ADEA-13077FE19513}" type="presOf" srcId="{7F7690A6-9578-4730-A892-EE7C4AE39C2F}" destId="{EB4FD1BA-9876-4FD5-8150-7B95A7A71106}" srcOrd="0" destOrd="0" presId="urn:microsoft.com/office/officeart/2005/8/layout/vProcess5"/>
    <dgm:cxn modelId="{8B1B6459-A4DC-4A5B-AB25-EC7A8A0F4460}" type="presOf" srcId="{07C6B2AB-C300-482F-BC2B-B7B97991BF4D}" destId="{DC04608B-53D2-4CA5-8DD6-F27141ADEFFA}" srcOrd="0" destOrd="0" presId="urn:microsoft.com/office/officeart/2005/8/layout/vProcess5"/>
    <dgm:cxn modelId="{82A466BA-5403-472E-B52D-1E403EFB0606}" type="presOf" srcId="{45C4F2F6-272B-49B2-A7F2-9CF17D5B7699}" destId="{2C05A34A-CF15-440A-ACF1-5C458F53179E}" srcOrd="0" destOrd="0" presId="urn:microsoft.com/office/officeart/2005/8/layout/vProcess5"/>
    <dgm:cxn modelId="{EEB98DD7-B50D-4557-9504-7DE2DFC17E28}" type="presOf" srcId="{AE8AC96B-4CCA-40A6-99A3-369C00571FE1}" destId="{06B58C23-2AEE-4921-BFE2-51F97CC6ED36}" srcOrd="0" destOrd="0" presId="urn:microsoft.com/office/officeart/2005/8/layout/vProcess5"/>
    <dgm:cxn modelId="{871C5DE6-4164-4EFB-A700-1D99A3022B9C}" srcId="{AD5159F2-F0A7-4AF2-B6B3-D1973C613245}" destId="{45C4F2F6-272B-49B2-A7F2-9CF17D5B7699}" srcOrd="1" destOrd="0" parTransId="{9657B36F-A2AF-430A-A5E1-CFFF0C00D7EA}" sibTransId="{AE8AC96B-4CCA-40A6-99A3-369C00571FE1}"/>
    <dgm:cxn modelId="{98E444EE-CA48-4208-99D5-3E81F31ABA06}" srcId="{AD5159F2-F0A7-4AF2-B6B3-D1973C613245}" destId="{70D94988-3004-4117-99E2-36B9B232D697}" srcOrd="0" destOrd="0" parTransId="{4415F25A-A532-4389-877A-C3127039B8CD}" sibTransId="{07C6B2AB-C300-482F-BC2B-B7B97991BF4D}"/>
    <dgm:cxn modelId="{E8E170F9-5A23-46EE-A484-A070A34326F2}" type="presOf" srcId="{70D94988-3004-4117-99E2-36B9B232D697}" destId="{0C09279F-FE17-4FB6-BE26-143EE629B2A7}" srcOrd="0" destOrd="0" presId="urn:microsoft.com/office/officeart/2005/8/layout/vProcess5"/>
    <dgm:cxn modelId="{5CBF385B-BB1A-47FE-B375-25E0D0E8B6B8}" type="presParOf" srcId="{3786C320-C0DB-41F9-8D3E-9C30BB6A1BC9}" destId="{0CDCD23A-EC9D-4CA3-97A3-7E18A98DA8F8}" srcOrd="0" destOrd="0" presId="urn:microsoft.com/office/officeart/2005/8/layout/vProcess5"/>
    <dgm:cxn modelId="{05CAE335-CC6A-4367-8E74-D9003B575F4B}" type="presParOf" srcId="{3786C320-C0DB-41F9-8D3E-9C30BB6A1BC9}" destId="{0C09279F-FE17-4FB6-BE26-143EE629B2A7}" srcOrd="1" destOrd="0" presId="urn:microsoft.com/office/officeart/2005/8/layout/vProcess5"/>
    <dgm:cxn modelId="{34F91BD8-8AEA-4074-AE6D-BAFCA855A1D5}" type="presParOf" srcId="{3786C320-C0DB-41F9-8D3E-9C30BB6A1BC9}" destId="{2C05A34A-CF15-440A-ACF1-5C458F53179E}" srcOrd="2" destOrd="0" presId="urn:microsoft.com/office/officeart/2005/8/layout/vProcess5"/>
    <dgm:cxn modelId="{BE718BC2-DA40-471A-AD60-344A1D213738}" type="presParOf" srcId="{3786C320-C0DB-41F9-8D3E-9C30BB6A1BC9}" destId="{EB4FD1BA-9876-4FD5-8150-7B95A7A71106}" srcOrd="3" destOrd="0" presId="urn:microsoft.com/office/officeart/2005/8/layout/vProcess5"/>
    <dgm:cxn modelId="{9E79D23A-DD55-4059-803A-78ED78163D21}" type="presParOf" srcId="{3786C320-C0DB-41F9-8D3E-9C30BB6A1BC9}" destId="{DC04608B-53D2-4CA5-8DD6-F27141ADEFFA}" srcOrd="4" destOrd="0" presId="urn:microsoft.com/office/officeart/2005/8/layout/vProcess5"/>
    <dgm:cxn modelId="{1867BDE2-0B3A-4473-BFBB-96FA0A029951}" type="presParOf" srcId="{3786C320-C0DB-41F9-8D3E-9C30BB6A1BC9}" destId="{06B58C23-2AEE-4921-BFE2-51F97CC6ED36}" srcOrd="5" destOrd="0" presId="urn:microsoft.com/office/officeart/2005/8/layout/vProcess5"/>
    <dgm:cxn modelId="{5B4C42B0-B80D-4F4B-BAD3-A09D3415E4FC}" type="presParOf" srcId="{3786C320-C0DB-41F9-8D3E-9C30BB6A1BC9}" destId="{2B7493E0-B8C0-4E0C-95EA-6D39075FE19F}" srcOrd="6" destOrd="0" presId="urn:microsoft.com/office/officeart/2005/8/layout/vProcess5"/>
    <dgm:cxn modelId="{4F85C56B-D1AD-4502-A27A-7012888C95D3}" type="presParOf" srcId="{3786C320-C0DB-41F9-8D3E-9C30BB6A1BC9}" destId="{DB70DEFD-C23B-4374-BDD6-64F9681AD23F}" srcOrd="7" destOrd="0" presId="urn:microsoft.com/office/officeart/2005/8/layout/vProcess5"/>
    <dgm:cxn modelId="{5B5378E0-5AC8-4C22-B651-6FF3191CDA11}" type="presParOf" srcId="{3786C320-C0DB-41F9-8D3E-9C30BB6A1BC9}" destId="{507257CD-6981-4BFB-B899-9D2F331489F9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5159F2-F0A7-4AF2-B6B3-D1973C61324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D94988-3004-4117-99E2-36B9B232D697}">
      <dgm:prSet phldrT="[Текст]"/>
      <dgm:spPr/>
      <dgm:t>
        <a:bodyPr/>
        <a:lstStyle/>
        <a:p>
          <a:r>
            <a:rPr lang="ru-RU" dirty="0"/>
            <a:t>Ознакомление </a:t>
          </a:r>
        </a:p>
      </dgm:t>
    </dgm:pt>
    <dgm:pt modelId="{4415F25A-A532-4389-877A-C3127039B8CD}" type="parTrans" cxnId="{98E444EE-CA48-4208-99D5-3E81F31ABA06}">
      <dgm:prSet/>
      <dgm:spPr/>
      <dgm:t>
        <a:bodyPr/>
        <a:lstStyle/>
        <a:p>
          <a:endParaRPr lang="ru-RU"/>
        </a:p>
      </dgm:t>
    </dgm:pt>
    <dgm:pt modelId="{07C6B2AB-C300-482F-BC2B-B7B97991BF4D}" type="sibTrans" cxnId="{98E444EE-CA48-4208-99D5-3E81F31ABA06}">
      <dgm:prSet/>
      <dgm:spPr/>
      <dgm:t>
        <a:bodyPr/>
        <a:lstStyle/>
        <a:p>
          <a:endParaRPr lang="ru-RU"/>
        </a:p>
      </dgm:t>
    </dgm:pt>
    <dgm:pt modelId="{45C4F2F6-272B-49B2-A7F2-9CF17D5B7699}">
      <dgm:prSet phldrT="[Текст]"/>
      <dgm:spPr/>
      <dgm:t>
        <a:bodyPr/>
        <a:lstStyle/>
        <a:p>
          <a:r>
            <a:rPr lang="ru-RU" dirty="0"/>
            <a:t>Ориентация-осмысление</a:t>
          </a:r>
        </a:p>
      </dgm:t>
    </dgm:pt>
    <dgm:pt modelId="{9657B36F-A2AF-430A-A5E1-CFFF0C00D7EA}" type="parTrans" cxnId="{871C5DE6-4164-4EFB-A700-1D99A3022B9C}">
      <dgm:prSet/>
      <dgm:spPr/>
      <dgm:t>
        <a:bodyPr/>
        <a:lstStyle/>
        <a:p>
          <a:endParaRPr lang="ru-RU"/>
        </a:p>
      </dgm:t>
    </dgm:pt>
    <dgm:pt modelId="{AE8AC96B-4CCA-40A6-99A3-369C00571FE1}" type="sibTrans" cxnId="{871C5DE6-4164-4EFB-A700-1D99A3022B9C}">
      <dgm:prSet/>
      <dgm:spPr/>
      <dgm:t>
        <a:bodyPr/>
        <a:lstStyle/>
        <a:p>
          <a:endParaRPr lang="ru-RU"/>
        </a:p>
      </dgm:t>
    </dgm:pt>
    <dgm:pt modelId="{7F7690A6-9578-4730-A892-EE7C4AE39C2F}">
      <dgm:prSet phldrT="[Текст]"/>
      <dgm:spPr/>
      <dgm:t>
        <a:bodyPr/>
        <a:lstStyle/>
        <a:p>
          <a:r>
            <a:rPr lang="ru-RU" dirty="0"/>
            <a:t>Организация </a:t>
          </a:r>
        </a:p>
      </dgm:t>
    </dgm:pt>
    <dgm:pt modelId="{B19A6622-819E-4AFC-B551-796475C0E0C7}" type="parTrans" cxnId="{8CB59047-53BB-4833-B28B-82944AF3A28C}">
      <dgm:prSet/>
      <dgm:spPr/>
      <dgm:t>
        <a:bodyPr/>
        <a:lstStyle/>
        <a:p>
          <a:endParaRPr lang="ru-RU"/>
        </a:p>
      </dgm:t>
    </dgm:pt>
    <dgm:pt modelId="{40EA51F2-A55A-4F83-A419-75198689BE50}" type="sibTrans" cxnId="{8CB59047-53BB-4833-B28B-82944AF3A28C}">
      <dgm:prSet/>
      <dgm:spPr/>
      <dgm:t>
        <a:bodyPr/>
        <a:lstStyle/>
        <a:p>
          <a:endParaRPr lang="ru-RU"/>
        </a:p>
      </dgm:t>
    </dgm:pt>
    <dgm:pt modelId="{15B92114-2CF4-4245-8605-2C45E2742ACD}">
      <dgm:prSet phldrT="[Текст]"/>
      <dgm:spPr/>
      <dgm:t>
        <a:bodyPr/>
        <a:lstStyle/>
        <a:p>
          <a:r>
            <a:rPr lang="ru-RU" dirty="0"/>
            <a:t>Применение </a:t>
          </a:r>
        </a:p>
      </dgm:t>
    </dgm:pt>
    <dgm:pt modelId="{75EED7BC-DD57-458E-8534-21190AEFE830}" type="parTrans" cxnId="{1E20E640-A7E3-487E-ACB2-9DC4CC803ACD}">
      <dgm:prSet/>
      <dgm:spPr/>
      <dgm:t>
        <a:bodyPr/>
        <a:lstStyle/>
        <a:p>
          <a:endParaRPr lang="ru-RU"/>
        </a:p>
      </dgm:t>
    </dgm:pt>
    <dgm:pt modelId="{AE92D55B-C94E-401B-87A5-E553264A2E8A}" type="sibTrans" cxnId="{1E20E640-A7E3-487E-ACB2-9DC4CC803ACD}">
      <dgm:prSet/>
      <dgm:spPr/>
      <dgm:t>
        <a:bodyPr/>
        <a:lstStyle/>
        <a:p>
          <a:endParaRPr lang="ru-RU"/>
        </a:p>
      </dgm:t>
    </dgm:pt>
    <dgm:pt modelId="{3786C320-C0DB-41F9-8D3E-9C30BB6A1BC9}" type="pres">
      <dgm:prSet presAssocID="{AD5159F2-F0A7-4AF2-B6B3-D1973C613245}" presName="outerComposite" presStyleCnt="0">
        <dgm:presLayoutVars>
          <dgm:chMax val="5"/>
          <dgm:dir/>
          <dgm:resizeHandles val="exact"/>
        </dgm:presLayoutVars>
      </dgm:prSet>
      <dgm:spPr/>
    </dgm:pt>
    <dgm:pt modelId="{0CDCD23A-EC9D-4CA3-97A3-7E18A98DA8F8}" type="pres">
      <dgm:prSet presAssocID="{AD5159F2-F0A7-4AF2-B6B3-D1973C613245}" presName="dummyMaxCanvas" presStyleCnt="0">
        <dgm:presLayoutVars/>
      </dgm:prSet>
      <dgm:spPr/>
    </dgm:pt>
    <dgm:pt modelId="{25663918-7FC3-4CD2-91B5-55AD10804B40}" type="pres">
      <dgm:prSet presAssocID="{AD5159F2-F0A7-4AF2-B6B3-D1973C613245}" presName="FourNodes_1" presStyleLbl="node1" presStyleIdx="0" presStyleCnt="4">
        <dgm:presLayoutVars>
          <dgm:bulletEnabled val="1"/>
        </dgm:presLayoutVars>
      </dgm:prSet>
      <dgm:spPr/>
    </dgm:pt>
    <dgm:pt modelId="{9C5BDC17-6F5E-48D5-A424-11464489773B}" type="pres">
      <dgm:prSet presAssocID="{AD5159F2-F0A7-4AF2-B6B3-D1973C613245}" presName="FourNodes_2" presStyleLbl="node1" presStyleIdx="1" presStyleCnt="4">
        <dgm:presLayoutVars>
          <dgm:bulletEnabled val="1"/>
        </dgm:presLayoutVars>
      </dgm:prSet>
      <dgm:spPr/>
    </dgm:pt>
    <dgm:pt modelId="{261611E0-B714-469B-A91A-E0F8EC057123}" type="pres">
      <dgm:prSet presAssocID="{AD5159F2-F0A7-4AF2-B6B3-D1973C613245}" presName="FourNodes_3" presStyleLbl="node1" presStyleIdx="2" presStyleCnt="4">
        <dgm:presLayoutVars>
          <dgm:bulletEnabled val="1"/>
        </dgm:presLayoutVars>
      </dgm:prSet>
      <dgm:spPr/>
    </dgm:pt>
    <dgm:pt modelId="{B6ABFBD0-E2CE-42B4-A451-1FA33323F930}" type="pres">
      <dgm:prSet presAssocID="{AD5159F2-F0A7-4AF2-B6B3-D1973C613245}" presName="FourNodes_4" presStyleLbl="node1" presStyleIdx="3" presStyleCnt="4">
        <dgm:presLayoutVars>
          <dgm:bulletEnabled val="1"/>
        </dgm:presLayoutVars>
      </dgm:prSet>
      <dgm:spPr/>
    </dgm:pt>
    <dgm:pt modelId="{762FF98E-0AD6-4FC9-917A-C71083A1B331}" type="pres">
      <dgm:prSet presAssocID="{AD5159F2-F0A7-4AF2-B6B3-D1973C613245}" presName="FourConn_1-2" presStyleLbl="fgAccFollowNode1" presStyleIdx="0" presStyleCnt="3">
        <dgm:presLayoutVars>
          <dgm:bulletEnabled val="1"/>
        </dgm:presLayoutVars>
      </dgm:prSet>
      <dgm:spPr/>
    </dgm:pt>
    <dgm:pt modelId="{52D1CBA1-0D7F-4E2F-81BC-02275F495DE3}" type="pres">
      <dgm:prSet presAssocID="{AD5159F2-F0A7-4AF2-B6B3-D1973C613245}" presName="FourConn_2-3" presStyleLbl="fgAccFollowNode1" presStyleIdx="1" presStyleCnt="3">
        <dgm:presLayoutVars>
          <dgm:bulletEnabled val="1"/>
        </dgm:presLayoutVars>
      </dgm:prSet>
      <dgm:spPr/>
    </dgm:pt>
    <dgm:pt modelId="{35132DC5-115C-4004-99DE-5EA8CFBC860D}" type="pres">
      <dgm:prSet presAssocID="{AD5159F2-F0A7-4AF2-B6B3-D1973C613245}" presName="FourConn_3-4" presStyleLbl="fgAccFollowNode1" presStyleIdx="2" presStyleCnt="3">
        <dgm:presLayoutVars>
          <dgm:bulletEnabled val="1"/>
        </dgm:presLayoutVars>
      </dgm:prSet>
      <dgm:spPr/>
    </dgm:pt>
    <dgm:pt modelId="{DAD126B4-3353-4837-B2A3-C656F6514337}" type="pres">
      <dgm:prSet presAssocID="{AD5159F2-F0A7-4AF2-B6B3-D1973C613245}" presName="FourNodes_1_text" presStyleLbl="node1" presStyleIdx="3" presStyleCnt="4">
        <dgm:presLayoutVars>
          <dgm:bulletEnabled val="1"/>
        </dgm:presLayoutVars>
      </dgm:prSet>
      <dgm:spPr/>
    </dgm:pt>
    <dgm:pt modelId="{49ACBB67-C3EE-4424-8F0F-FBC45CB7D193}" type="pres">
      <dgm:prSet presAssocID="{AD5159F2-F0A7-4AF2-B6B3-D1973C613245}" presName="FourNodes_2_text" presStyleLbl="node1" presStyleIdx="3" presStyleCnt="4">
        <dgm:presLayoutVars>
          <dgm:bulletEnabled val="1"/>
        </dgm:presLayoutVars>
      </dgm:prSet>
      <dgm:spPr/>
    </dgm:pt>
    <dgm:pt modelId="{83CFCC60-D6E8-42DC-A421-44BAF88597BC}" type="pres">
      <dgm:prSet presAssocID="{AD5159F2-F0A7-4AF2-B6B3-D1973C613245}" presName="FourNodes_3_text" presStyleLbl="node1" presStyleIdx="3" presStyleCnt="4">
        <dgm:presLayoutVars>
          <dgm:bulletEnabled val="1"/>
        </dgm:presLayoutVars>
      </dgm:prSet>
      <dgm:spPr/>
    </dgm:pt>
    <dgm:pt modelId="{980FE91A-260A-4C56-96DE-C95C38A1AA8B}" type="pres">
      <dgm:prSet presAssocID="{AD5159F2-F0A7-4AF2-B6B3-D1973C613245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A5EA0205-F5B7-483F-99F2-3C33D989958B}" type="presOf" srcId="{15B92114-2CF4-4245-8605-2C45E2742ACD}" destId="{B6ABFBD0-E2CE-42B4-A451-1FA33323F930}" srcOrd="0" destOrd="0" presId="urn:microsoft.com/office/officeart/2005/8/layout/vProcess5"/>
    <dgm:cxn modelId="{2BC12D20-7953-4DF7-A887-A3566795435F}" type="presOf" srcId="{AD5159F2-F0A7-4AF2-B6B3-D1973C613245}" destId="{3786C320-C0DB-41F9-8D3E-9C30BB6A1BC9}" srcOrd="0" destOrd="0" presId="urn:microsoft.com/office/officeart/2005/8/layout/vProcess5"/>
    <dgm:cxn modelId="{B7A01725-36B2-4ADB-ACEE-78B903213591}" type="presOf" srcId="{45C4F2F6-272B-49B2-A7F2-9CF17D5B7699}" destId="{9C5BDC17-6F5E-48D5-A424-11464489773B}" srcOrd="0" destOrd="0" presId="urn:microsoft.com/office/officeart/2005/8/layout/vProcess5"/>
    <dgm:cxn modelId="{37F1CD2F-020F-4161-9027-03B1A9E5C0CA}" type="presOf" srcId="{40EA51F2-A55A-4F83-A419-75198689BE50}" destId="{35132DC5-115C-4004-99DE-5EA8CFBC860D}" srcOrd="0" destOrd="0" presId="urn:microsoft.com/office/officeart/2005/8/layout/vProcess5"/>
    <dgm:cxn modelId="{F827F936-4E2D-4367-86F3-3095138A25E2}" type="presOf" srcId="{45C4F2F6-272B-49B2-A7F2-9CF17D5B7699}" destId="{49ACBB67-C3EE-4424-8F0F-FBC45CB7D193}" srcOrd="1" destOrd="0" presId="urn:microsoft.com/office/officeart/2005/8/layout/vProcess5"/>
    <dgm:cxn modelId="{ECB67B3D-E3F8-4A6B-A3D9-141F8D76F6F4}" type="presOf" srcId="{AE8AC96B-4CCA-40A6-99A3-369C00571FE1}" destId="{52D1CBA1-0D7F-4E2F-81BC-02275F495DE3}" srcOrd="0" destOrd="0" presId="urn:microsoft.com/office/officeart/2005/8/layout/vProcess5"/>
    <dgm:cxn modelId="{DD44853E-4F51-4FE4-B7D5-3684153396A2}" type="presOf" srcId="{70D94988-3004-4117-99E2-36B9B232D697}" destId="{25663918-7FC3-4CD2-91B5-55AD10804B40}" srcOrd="0" destOrd="0" presId="urn:microsoft.com/office/officeart/2005/8/layout/vProcess5"/>
    <dgm:cxn modelId="{1E20E640-A7E3-487E-ACB2-9DC4CC803ACD}" srcId="{AD5159F2-F0A7-4AF2-B6B3-D1973C613245}" destId="{15B92114-2CF4-4245-8605-2C45E2742ACD}" srcOrd="3" destOrd="0" parTransId="{75EED7BC-DD57-458E-8534-21190AEFE830}" sibTransId="{AE92D55B-C94E-401B-87A5-E553264A2E8A}"/>
    <dgm:cxn modelId="{0C1FB344-8E36-4BBA-A90B-61721B08E6A0}" type="presOf" srcId="{70D94988-3004-4117-99E2-36B9B232D697}" destId="{DAD126B4-3353-4837-B2A3-C656F6514337}" srcOrd="1" destOrd="0" presId="urn:microsoft.com/office/officeart/2005/8/layout/vProcess5"/>
    <dgm:cxn modelId="{8CB59047-53BB-4833-B28B-82944AF3A28C}" srcId="{AD5159F2-F0A7-4AF2-B6B3-D1973C613245}" destId="{7F7690A6-9578-4730-A892-EE7C4AE39C2F}" srcOrd="2" destOrd="0" parTransId="{B19A6622-819E-4AFC-B551-796475C0E0C7}" sibTransId="{40EA51F2-A55A-4F83-A419-75198689BE50}"/>
    <dgm:cxn modelId="{E9842768-8DAC-41BB-A62A-D8F40D90760B}" type="presOf" srcId="{07C6B2AB-C300-482F-BC2B-B7B97991BF4D}" destId="{762FF98E-0AD6-4FC9-917A-C71083A1B331}" srcOrd="0" destOrd="0" presId="urn:microsoft.com/office/officeart/2005/8/layout/vProcess5"/>
    <dgm:cxn modelId="{471AFD9E-B26A-4D3A-8FBC-C14FC92BB438}" type="presOf" srcId="{7F7690A6-9578-4730-A892-EE7C4AE39C2F}" destId="{83CFCC60-D6E8-42DC-A421-44BAF88597BC}" srcOrd="1" destOrd="0" presId="urn:microsoft.com/office/officeart/2005/8/layout/vProcess5"/>
    <dgm:cxn modelId="{8A6BD7CA-1D17-4F3D-AA6E-449B30C67842}" type="presOf" srcId="{15B92114-2CF4-4245-8605-2C45E2742ACD}" destId="{980FE91A-260A-4C56-96DE-C95C38A1AA8B}" srcOrd="1" destOrd="0" presId="urn:microsoft.com/office/officeart/2005/8/layout/vProcess5"/>
    <dgm:cxn modelId="{871C5DE6-4164-4EFB-A700-1D99A3022B9C}" srcId="{AD5159F2-F0A7-4AF2-B6B3-D1973C613245}" destId="{45C4F2F6-272B-49B2-A7F2-9CF17D5B7699}" srcOrd="1" destOrd="0" parTransId="{9657B36F-A2AF-430A-A5E1-CFFF0C00D7EA}" sibTransId="{AE8AC96B-4CCA-40A6-99A3-369C00571FE1}"/>
    <dgm:cxn modelId="{98E444EE-CA48-4208-99D5-3E81F31ABA06}" srcId="{AD5159F2-F0A7-4AF2-B6B3-D1973C613245}" destId="{70D94988-3004-4117-99E2-36B9B232D697}" srcOrd="0" destOrd="0" parTransId="{4415F25A-A532-4389-877A-C3127039B8CD}" sibTransId="{07C6B2AB-C300-482F-BC2B-B7B97991BF4D}"/>
    <dgm:cxn modelId="{449CEEF6-ED08-4B55-861C-26350EEB440E}" type="presOf" srcId="{7F7690A6-9578-4730-A892-EE7C4AE39C2F}" destId="{261611E0-B714-469B-A91A-E0F8EC057123}" srcOrd="0" destOrd="0" presId="urn:microsoft.com/office/officeart/2005/8/layout/vProcess5"/>
    <dgm:cxn modelId="{75E4D50F-7416-476A-8EC2-0BA68377116F}" type="presParOf" srcId="{3786C320-C0DB-41F9-8D3E-9C30BB6A1BC9}" destId="{0CDCD23A-EC9D-4CA3-97A3-7E18A98DA8F8}" srcOrd="0" destOrd="0" presId="urn:microsoft.com/office/officeart/2005/8/layout/vProcess5"/>
    <dgm:cxn modelId="{23656934-E266-456B-9F48-CAB677092FC3}" type="presParOf" srcId="{3786C320-C0DB-41F9-8D3E-9C30BB6A1BC9}" destId="{25663918-7FC3-4CD2-91B5-55AD10804B40}" srcOrd="1" destOrd="0" presId="urn:microsoft.com/office/officeart/2005/8/layout/vProcess5"/>
    <dgm:cxn modelId="{B18D548E-57FD-4923-8990-D90701E806E3}" type="presParOf" srcId="{3786C320-C0DB-41F9-8D3E-9C30BB6A1BC9}" destId="{9C5BDC17-6F5E-48D5-A424-11464489773B}" srcOrd="2" destOrd="0" presId="urn:microsoft.com/office/officeart/2005/8/layout/vProcess5"/>
    <dgm:cxn modelId="{8000AD4C-F32E-47C3-80D1-7186DD2BAE17}" type="presParOf" srcId="{3786C320-C0DB-41F9-8D3E-9C30BB6A1BC9}" destId="{261611E0-B714-469B-A91A-E0F8EC057123}" srcOrd="3" destOrd="0" presId="urn:microsoft.com/office/officeart/2005/8/layout/vProcess5"/>
    <dgm:cxn modelId="{D8FE2A0D-36CC-4936-85A8-BA322589AFC5}" type="presParOf" srcId="{3786C320-C0DB-41F9-8D3E-9C30BB6A1BC9}" destId="{B6ABFBD0-E2CE-42B4-A451-1FA33323F930}" srcOrd="4" destOrd="0" presId="urn:microsoft.com/office/officeart/2005/8/layout/vProcess5"/>
    <dgm:cxn modelId="{487CBAC7-1D44-4FDD-8701-0B246C3B8EB6}" type="presParOf" srcId="{3786C320-C0DB-41F9-8D3E-9C30BB6A1BC9}" destId="{762FF98E-0AD6-4FC9-917A-C71083A1B331}" srcOrd="5" destOrd="0" presId="urn:microsoft.com/office/officeart/2005/8/layout/vProcess5"/>
    <dgm:cxn modelId="{FFC28FD8-4296-4407-B7F6-ABC7FF441D09}" type="presParOf" srcId="{3786C320-C0DB-41F9-8D3E-9C30BB6A1BC9}" destId="{52D1CBA1-0D7F-4E2F-81BC-02275F495DE3}" srcOrd="6" destOrd="0" presId="urn:microsoft.com/office/officeart/2005/8/layout/vProcess5"/>
    <dgm:cxn modelId="{3FBFF70B-D918-41BA-8C72-B4F24C84BAD9}" type="presParOf" srcId="{3786C320-C0DB-41F9-8D3E-9C30BB6A1BC9}" destId="{35132DC5-115C-4004-99DE-5EA8CFBC860D}" srcOrd="7" destOrd="0" presId="urn:microsoft.com/office/officeart/2005/8/layout/vProcess5"/>
    <dgm:cxn modelId="{709E467C-ABF8-46B5-B44C-9FB56E442B9D}" type="presParOf" srcId="{3786C320-C0DB-41F9-8D3E-9C30BB6A1BC9}" destId="{DAD126B4-3353-4837-B2A3-C656F6514337}" srcOrd="8" destOrd="0" presId="urn:microsoft.com/office/officeart/2005/8/layout/vProcess5"/>
    <dgm:cxn modelId="{BA973549-88CD-476E-AD97-453CD51E520A}" type="presParOf" srcId="{3786C320-C0DB-41F9-8D3E-9C30BB6A1BC9}" destId="{49ACBB67-C3EE-4424-8F0F-FBC45CB7D193}" srcOrd="9" destOrd="0" presId="urn:microsoft.com/office/officeart/2005/8/layout/vProcess5"/>
    <dgm:cxn modelId="{9FA793A2-FE5C-4AA7-94C2-063D63300D2C}" type="presParOf" srcId="{3786C320-C0DB-41F9-8D3E-9C30BB6A1BC9}" destId="{83CFCC60-D6E8-42DC-A421-44BAF88597BC}" srcOrd="10" destOrd="0" presId="urn:microsoft.com/office/officeart/2005/8/layout/vProcess5"/>
    <dgm:cxn modelId="{10B75615-3EB2-4145-88AC-F11E42C24A64}" type="presParOf" srcId="{3786C320-C0DB-41F9-8D3E-9C30BB6A1BC9}" destId="{980FE91A-260A-4C56-96DE-C95C38A1AA8B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09279F-FE17-4FB6-BE26-143EE629B2A7}">
      <dsp:nvSpPr>
        <dsp:cNvPr id="0" name=""/>
        <dsp:cNvSpPr/>
      </dsp:nvSpPr>
      <dsp:spPr>
        <a:xfrm>
          <a:off x="0" y="0"/>
          <a:ext cx="6995160" cy="12973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200" kern="1200" dirty="0"/>
            <a:t>Доминанта</a:t>
          </a:r>
        </a:p>
      </dsp:txBody>
      <dsp:txXfrm>
        <a:off x="37997" y="37997"/>
        <a:ext cx="5595266" cy="1221311"/>
      </dsp:txXfrm>
    </dsp:sp>
    <dsp:sp modelId="{2C05A34A-CF15-440A-ACF1-5C458F53179E}">
      <dsp:nvSpPr>
        <dsp:cNvPr id="0" name=""/>
        <dsp:cNvSpPr/>
      </dsp:nvSpPr>
      <dsp:spPr>
        <a:xfrm>
          <a:off x="617219" y="1513522"/>
          <a:ext cx="6995160" cy="12973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200" kern="1200" dirty="0"/>
            <a:t>Вид отношений </a:t>
          </a:r>
        </a:p>
      </dsp:txBody>
      <dsp:txXfrm>
        <a:off x="655216" y="1551519"/>
        <a:ext cx="5458697" cy="1221311"/>
      </dsp:txXfrm>
    </dsp:sp>
    <dsp:sp modelId="{EB4FD1BA-9876-4FD5-8150-7B95A7A71106}">
      <dsp:nvSpPr>
        <dsp:cNvPr id="0" name=""/>
        <dsp:cNvSpPr/>
      </dsp:nvSpPr>
      <dsp:spPr>
        <a:xfrm>
          <a:off x="1234439" y="3027044"/>
          <a:ext cx="6995160" cy="12973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200" kern="1200" dirty="0"/>
            <a:t>Семантическое поле</a:t>
          </a:r>
        </a:p>
      </dsp:txBody>
      <dsp:txXfrm>
        <a:off x="1272436" y="3065041"/>
        <a:ext cx="5458697" cy="1221311"/>
      </dsp:txXfrm>
    </dsp:sp>
    <dsp:sp modelId="{DC04608B-53D2-4CA5-8DD6-F27141ADEFFA}">
      <dsp:nvSpPr>
        <dsp:cNvPr id="0" name=""/>
        <dsp:cNvSpPr/>
      </dsp:nvSpPr>
      <dsp:spPr>
        <a:xfrm>
          <a:off x="6151911" y="983789"/>
          <a:ext cx="843248" cy="84324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500" kern="1200"/>
        </a:p>
      </dsp:txBody>
      <dsp:txXfrm>
        <a:off x="6341642" y="983789"/>
        <a:ext cx="463786" cy="634544"/>
      </dsp:txXfrm>
    </dsp:sp>
    <dsp:sp modelId="{06B58C23-2AEE-4921-BFE2-51F97CC6ED36}">
      <dsp:nvSpPr>
        <dsp:cNvPr id="0" name=""/>
        <dsp:cNvSpPr/>
      </dsp:nvSpPr>
      <dsp:spPr>
        <a:xfrm>
          <a:off x="6769131" y="2488663"/>
          <a:ext cx="843248" cy="84324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500" kern="1200"/>
        </a:p>
      </dsp:txBody>
      <dsp:txXfrm>
        <a:off x="6958862" y="2488663"/>
        <a:ext cx="463786" cy="6345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663918-7FC3-4CD2-91B5-55AD10804B40}">
      <dsp:nvSpPr>
        <dsp:cNvPr id="0" name=""/>
        <dsp:cNvSpPr/>
      </dsp:nvSpPr>
      <dsp:spPr>
        <a:xfrm>
          <a:off x="0" y="0"/>
          <a:ext cx="6583680" cy="9513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 dirty="0"/>
            <a:t>Ознакомление </a:t>
          </a:r>
        </a:p>
      </dsp:txBody>
      <dsp:txXfrm>
        <a:off x="27864" y="27864"/>
        <a:ext cx="5476702" cy="895629"/>
      </dsp:txXfrm>
    </dsp:sp>
    <dsp:sp modelId="{9C5BDC17-6F5E-48D5-A424-11464489773B}">
      <dsp:nvSpPr>
        <dsp:cNvPr id="0" name=""/>
        <dsp:cNvSpPr/>
      </dsp:nvSpPr>
      <dsp:spPr>
        <a:xfrm>
          <a:off x="551383" y="1124331"/>
          <a:ext cx="6583680" cy="9513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 dirty="0"/>
            <a:t>Ориентация-осмысление</a:t>
          </a:r>
        </a:p>
      </dsp:txBody>
      <dsp:txXfrm>
        <a:off x="579247" y="1152195"/>
        <a:ext cx="5358186" cy="895629"/>
      </dsp:txXfrm>
    </dsp:sp>
    <dsp:sp modelId="{261611E0-B714-469B-A91A-E0F8EC057123}">
      <dsp:nvSpPr>
        <dsp:cNvPr id="0" name=""/>
        <dsp:cNvSpPr/>
      </dsp:nvSpPr>
      <dsp:spPr>
        <a:xfrm>
          <a:off x="1094536" y="2248662"/>
          <a:ext cx="6583680" cy="9513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 dirty="0"/>
            <a:t>Организация </a:t>
          </a:r>
        </a:p>
      </dsp:txBody>
      <dsp:txXfrm>
        <a:off x="1122400" y="2276526"/>
        <a:ext cx="5366416" cy="895629"/>
      </dsp:txXfrm>
    </dsp:sp>
    <dsp:sp modelId="{B6ABFBD0-E2CE-42B4-A451-1FA33323F930}">
      <dsp:nvSpPr>
        <dsp:cNvPr id="0" name=""/>
        <dsp:cNvSpPr/>
      </dsp:nvSpPr>
      <dsp:spPr>
        <a:xfrm>
          <a:off x="1645920" y="3372993"/>
          <a:ext cx="6583680" cy="9513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 dirty="0"/>
            <a:t>Применение </a:t>
          </a:r>
        </a:p>
      </dsp:txBody>
      <dsp:txXfrm>
        <a:off x="1673784" y="3400857"/>
        <a:ext cx="5358186" cy="895629"/>
      </dsp:txXfrm>
    </dsp:sp>
    <dsp:sp modelId="{762FF98E-0AD6-4FC9-917A-C71083A1B331}">
      <dsp:nvSpPr>
        <dsp:cNvPr id="0" name=""/>
        <dsp:cNvSpPr/>
      </dsp:nvSpPr>
      <dsp:spPr>
        <a:xfrm>
          <a:off x="5965297" y="728652"/>
          <a:ext cx="618382" cy="61838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500" kern="1200"/>
        </a:p>
      </dsp:txBody>
      <dsp:txXfrm>
        <a:off x="6104433" y="728652"/>
        <a:ext cx="340110" cy="465332"/>
      </dsp:txXfrm>
    </dsp:sp>
    <dsp:sp modelId="{52D1CBA1-0D7F-4E2F-81BC-02275F495DE3}">
      <dsp:nvSpPr>
        <dsp:cNvPr id="0" name=""/>
        <dsp:cNvSpPr/>
      </dsp:nvSpPr>
      <dsp:spPr>
        <a:xfrm>
          <a:off x="6516681" y="1852983"/>
          <a:ext cx="618382" cy="61838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500" kern="1200"/>
        </a:p>
      </dsp:txBody>
      <dsp:txXfrm>
        <a:off x="6655817" y="1852983"/>
        <a:ext cx="340110" cy="465332"/>
      </dsp:txXfrm>
    </dsp:sp>
    <dsp:sp modelId="{35132DC5-115C-4004-99DE-5EA8CFBC860D}">
      <dsp:nvSpPr>
        <dsp:cNvPr id="0" name=""/>
        <dsp:cNvSpPr/>
      </dsp:nvSpPr>
      <dsp:spPr>
        <a:xfrm>
          <a:off x="7059834" y="2977314"/>
          <a:ext cx="618382" cy="61838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500" kern="1200"/>
        </a:p>
      </dsp:txBody>
      <dsp:txXfrm>
        <a:off x="7198970" y="2977314"/>
        <a:ext cx="340110" cy="4653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20C13-2514-4D9C-8D4B-A10DA4FFD5A1}" type="datetime1">
              <a:rPr lang="ru-RU" smtClean="0"/>
              <a:t>пт 26.05.23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CC122-5347-4C75-98DE-0F72C4F2551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6061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B67CA5-ECF1-43FF-A31E-6BD9B21B57BB}" type="datetime1">
              <a:rPr lang="ru-RU" smtClean="0"/>
              <a:pPr/>
              <a:t>пт 26.05.23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Прямая соединительная линия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kumimoji="0" lang="ru-RU" noProof="0" dirty="0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ru-RU" noProof="0"/>
              <a:t>Образец подзаголовка</a:t>
            </a:r>
            <a:endParaRPr kumimoji="0" lang="ru-RU" noProof="0" dirty="0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042E67-0227-4BC3-82B0-5759BC2EE067}" type="datetime1">
              <a:rPr lang="ru-RU" noProof="0" smtClean="0"/>
              <a:t>пт 26.05.23</a:t>
            </a:fld>
            <a:endParaRPr lang="ru-RU" noProof="0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kumimoji="0"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ru-RU" noProof="0"/>
              <a:t>Образец текста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DCC9AE-B7F3-45CB-BB2E-3222B2AEBBC3}" type="datetime1">
              <a:rPr lang="ru-RU" noProof="0" smtClean="0"/>
              <a:t>пт 26.05.23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  <a:endParaRPr kumimoji="0"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ru-RU" noProof="0"/>
              <a:t>Образец текста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EE58623-7ACF-43A9-B9A8-787CA2B0B620}" type="datetime1">
              <a:rPr lang="ru-RU" noProof="0" smtClean="0"/>
              <a:t>пт 26.05.23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6684" y="301625"/>
            <a:ext cx="9751483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826684" y="1827213"/>
            <a:ext cx="9751483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C59919E2-D80F-4518-ADDE-1B7A07A781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F895D-2FCE-4D95-A9B6-6EC73F405B6A}" type="datetimeFigureOut">
              <a:rPr lang="ru-RU" altLang="ru-RU"/>
              <a:pPr>
                <a:defRPr/>
              </a:pPr>
              <a:t>пт 26.05.23</a:t>
            </a:fld>
            <a:endParaRPr lang="ru-RU" altLang="ru-RU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3F8B050C-CAD5-44BC-AB37-1C067BA0C9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D7C58844-C276-4542-A199-469125B155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A09B3-263E-4ADA-9950-EB130E6D98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6661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kumimoji="0"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ru-RU" noProof="0"/>
              <a:t>Образец текста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DEFBE7-4C1B-4778-8B46-649E4193A0B2}" type="datetime1">
              <a:rPr lang="ru-RU" noProof="0" smtClean="0"/>
              <a:t>пт 26.05.23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kumimoji="0"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ru-RU" noProof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8CCFD91-7790-4468-A129-07AFFDDBA1C7}" type="datetime1">
              <a:rPr lang="ru-RU" noProof="0" smtClean="0"/>
              <a:t>пт 26.05.23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kumimoji="0"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ru-RU" noProof="0"/>
              <a:t>Образец текста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ru-RU" noProof="0"/>
              <a:t>Образец текста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E41293-93E0-46D4-A151-C6BFE1D839E4}" type="datetime1">
              <a:rPr lang="ru-RU" noProof="0" smtClean="0"/>
              <a:t>пт 26.05.23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ru-RU" noProof="0"/>
              <a:t>Образец заголовка</a:t>
            </a:r>
            <a:endParaRPr kumimoji="0"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ru-RU" noProof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ru-RU" noProof="0"/>
              <a:t>Образец текста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ru-RU" noProof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ru-RU" noProof="0"/>
              <a:t>Образец текста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791C00-DC62-4142-9F6D-DA1C45AB977D}" type="datetime1">
              <a:rPr lang="ru-RU" noProof="0" smtClean="0"/>
              <a:t>пт 26.05.23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kumimoji="0"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395BA2-92C5-4296-B336-F8334E18CE48}" type="datetime1">
              <a:rPr lang="ru-RU" noProof="0" smtClean="0"/>
              <a:t>пт 26.05.23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DBA5C4-3A0B-44F2-A553-77BCC15D81C0}" type="datetime1">
              <a:rPr lang="ru-RU" noProof="0" smtClean="0"/>
              <a:t>пт 26.05.23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kumimoji="0"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ru-RU" noProof="0"/>
              <a:t>Образец текста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601DC2-C9FF-4CCB-9CA8-59247185429A}" type="datetime1">
              <a:rPr lang="ru-RU" noProof="0" smtClean="0"/>
              <a:t>пт 26.05.23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о скругленным и усеченным углом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kumimoji="0"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ru-RU" noProof="0"/>
              <a:t>Вставка рисунка</a:t>
            </a:r>
            <a:endParaRPr kumimoji="0"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00A0FC-F56C-4772-9C86-2C39F56A45E8}" type="datetime1">
              <a:rPr lang="ru-RU" noProof="0" smtClean="0"/>
              <a:t>пт 26.05.23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ru-RU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ru-RU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уппа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grpSp>
          <p:nvGrpSpPr>
            <p:cNvPr id="27" name="Группа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Полилиния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ru-RU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Полилиния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ru-RU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Группа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Полилиния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ru-RU" sz="1800" noProof="0" dirty="0"/>
                </a:p>
              </p:txBody>
            </p:sp>
            <p:sp>
              <p:nvSpPr>
                <p:cNvPr id="33" name="Полилиния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ru-RU" sz="1800" noProof="0" dirty="0"/>
                </a:p>
              </p:txBody>
            </p:sp>
          </p:grpSp>
        </p:grpSp>
      </p:grp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ru-RU" noProof="0" dirty="0"/>
              <a:t>Образец заголовка</a:t>
            </a:r>
            <a:endParaRPr kumimoji="0" lang="ru-RU" noProof="0" dirty="0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ru-RU" noProof="0" dirty="0"/>
              <a:t>Образец текста</a:t>
            </a:r>
          </a:p>
          <a:p>
            <a:pPr lvl="1" rtl="0" eaLnBrk="1" latinLnBrk="0" hangingPunct="1"/>
            <a:r>
              <a:rPr lang="ru-RU" noProof="0" dirty="0"/>
              <a:t>Второй уровень</a:t>
            </a:r>
          </a:p>
          <a:p>
            <a:pPr lvl="2" rtl="0" eaLnBrk="1" latinLnBrk="0" hangingPunct="1"/>
            <a:r>
              <a:rPr lang="ru-RU" noProof="0" dirty="0"/>
              <a:t>Третий уровень</a:t>
            </a:r>
          </a:p>
          <a:p>
            <a:pPr lvl="3" rtl="0" eaLnBrk="1" latinLnBrk="0" hangingPunct="1"/>
            <a:r>
              <a:rPr lang="ru-RU" noProof="0" dirty="0"/>
              <a:t>Четвертый уровень</a:t>
            </a:r>
          </a:p>
          <a:p>
            <a:pPr lvl="4" rtl="0" eaLnBrk="1" latinLnBrk="0" hangingPunct="1"/>
            <a:r>
              <a:rPr lang="ru-RU" noProof="0" dirty="0"/>
              <a:t>Пятый уровень</a:t>
            </a:r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E2826595-62FB-4CCD-B121-F144066977C5}" type="datetime1">
              <a:rPr lang="ru-RU" noProof="0" smtClean="0"/>
              <a:t>пт 26.05.23</a:t>
            </a:fld>
            <a:endParaRPr lang="ru-RU" noProof="0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25372A9-AE6F-4FB9-9EA2-3D9C7DE2D226}"/>
              </a:ext>
            </a:extLst>
          </p:cNvPr>
          <p:cNvSpPr/>
          <p:nvPr/>
        </p:nvSpPr>
        <p:spPr>
          <a:xfrm>
            <a:off x="439387" y="608832"/>
            <a:ext cx="1069966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Возможности технологии обогащении лексического запаса в формировании первоначальных представлений детей дошкольного возраста </a:t>
            </a:r>
          </a:p>
          <a:p>
            <a:pPr algn="ctr"/>
            <a:r>
              <a:rPr lang="ru-RU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медицинских терминах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C492238-3ADC-4AB8-8D6F-FA708A9112FA}"/>
              </a:ext>
            </a:extLst>
          </p:cNvPr>
          <p:cNvSpPr/>
          <p:nvPr/>
        </p:nvSpPr>
        <p:spPr>
          <a:xfrm>
            <a:off x="6096000" y="5346267"/>
            <a:ext cx="55034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tx2"/>
                </a:solidFill>
              </a:rPr>
              <a:t>С.Е. Анфисова, старший преподаватель </a:t>
            </a:r>
          </a:p>
          <a:p>
            <a:r>
              <a:rPr lang="ru-RU" sz="2000" b="1" dirty="0">
                <a:solidFill>
                  <a:schemeClr val="tx2"/>
                </a:solidFill>
              </a:rPr>
              <a:t>кафедры «Педагогика и психология» ТГУ</a:t>
            </a:r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1">
            <a:extLst>
              <a:ext uri="{FF2B5EF4-FFF2-40B4-BE49-F238E27FC236}">
                <a16:creationId xmlns:a16="http://schemas.microsoft.com/office/drawing/2014/main" id="{66CCA9D7-3ED8-4810-83EC-1B07CC5A6A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2453956"/>
              </p:ext>
            </p:extLst>
          </p:nvPr>
        </p:nvGraphicFramePr>
        <p:xfrm>
          <a:off x="0" y="686996"/>
          <a:ext cx="12192000" cy="617100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3735440157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471681741"/>
                    </a:ext>
                  </a:extLst>
                </a:gridCol>
              </a:tblGrid>
              <a:tr h="475427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solidFill>
                            <a:schemeClr val="tx2"/>
                          </a:solidFill>
                        </a:rPr>
                        <a:t>ЗНАЧЕНИЕ СЛОВА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solidFill>
                            <a:schemeClr val="tx2"/>
                          </a:solidFill>
                        </a:rPr>
                        <a:t>СМЫСЛ СЛОВА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133160"/>
                  </a:ext>
                </a:extLst>
              </a:tr>
              <a:tr h="475427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solidFill>
                            <a:schemeClr val="tx2"/>
                          </a:solidFill>
                        </a:rPr>
                        <a:t>???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solidFill>
                            <a:schemeClr val="tx2"/>
                          </a:solidFill>
                        </a:rPr>
                        <a:t>???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6217608"/>
                  </a:ext>
                </a:extLst>
              </a:tr>
              <a:tr h="2970889">
                <a:tc>
                  <a:txBody>
                    <a:bodyPr/>
                    <a:lstStyle/>
                    <a:p>
                      <a:r>
                        <a:rPr kumimoji="0" lang="ru-RU" sz="2400" b="1" kern="120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r>
                        <a:rPr kumimoji="0" lang="ru-RU" sz="20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это выработанные человечеством и зафиксированные в понятиях представления о людях, событиях, явлениях окружающего мира.</a:t>
                      </a:r>
                    </a:p>
                    <a:p>
                      <a:r>
                        <a:rPr kumimoji="0" lang="ru-RU" sz="20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Значения слов представлены в словарях.</a:t>
                      </a:r>
                    </a:p>
                    <a:p>
                      <a:r>
                        <a:rPr kumimoji="0" lang="ru-RU" sz="20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Значения слов изменяются и развиваются на отдельных этапах развития ребенка.</a:t>
                      </a:r>
                      <a:endParaRPr lang="ru-RU" sz="2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b="1" kern="120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Смысл</a:t>
                      </a:r>
                      <a:r>
                        <a:rPr kumimoji="0" lang="ru-RU" sz="20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это то содержание, которое слово, словосочетание, выражение получает в данном контексте употребления, в данной конкретной познавательной ситуации, ситуации общения</a:t>
                      </a:r>
                    </a:p>
                    <a:p>
                      <a:r>
                        <a:rPr lang="ru-RU" sz="24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Смысл</a:t>
                      </a:r>
                      <a:r>
                        <a:rPr lang="ru-RU" sz="2000" dirty="0">
                          <a:solidFill>
                            <a:schemeClr val="tx2"/>
                          </a:solidFill>
                        </a:rPr>
                        <a:t> – это результат логического соединения первоначального </a:t>
                      </a:r>
                      <a:r>
                        <a:rPr lang="ru-RU" sz="2000" b="1" dirty="0">
                          <a:solidFill>
                            <a:schemeClr val="tx2"/>
                          </a:solidFill>
                        </a:rPr>
                        <a:t>значения</a:t>
                      </a:r>
                      <a:r>
                        <a:rPr lang="ru-RU" sz="2000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ru-RU" sz="2000" b="1" dirty="0">
                          <a:solidFill>
                            <a:schemeClr val="tx2"/>
                          </a:solidFill>
                        </a:rPr>
                        <a:t>слова</a:t>
                      </a:r>
                      <a:r>
                        <a:rPr lang="ru-RU" sz="2000" dirty="0">
                          <a:solidFill>
                            <a:schemeClr val="tx2"/>
                          </a:solidFill>
                        </a:rPr>
                        <a:t> с содержанием определённой </a:t>
                      </a:r>
                      <a:r>
                        <a:rPr lang="ru-RU" sz="2000" b="1" dirty="0">
                          <a:solidFill>
                            <a:schemeClr val="tx2"/>
                          </a:solidFill>
                        </a:rPr>
                        <a:t>контекстной ситуации</a:t>
                      </a:r>
                      <a:r>
                        <a:rPr lang="ru-RU" sz="2000" dirty="0">
                          <a:solidFill>
                            <a:schemeClr val="tx2"/>
                          </a:solidFill>
                        </a:rPr>
                        <a:t> с учетом связей с другими словами, которые все вместе  объединяются в своё семантическое поле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6102162"/>
                  </a:ext>
                </a:extLst>
              </a:tr>
              <a:tr h="475427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chemeClr val="tx2"/>
                          </a:solidFill>
                        </a:rPr>
                        <a:t>Слово-доминанта ДЕРЕВО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186252"/>
                  </a:ext>
                </a:extLst>
              </a:tr>
              <a:tr h="1172284">
                <a:tc>
                  <a:txBody>
                    <a:bodyPr/>
                    <a:lstStyle/>
                    <a:p>
                      <a:r>
                        <a:rPr kumimoji="0" lang="ru-RU" sz="2400" b="1" i="0" kern="120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Дерево</a:t>
                      </a:r>
                      <a:r>
                        <a:rPr kumimoji="0" lang="ru-RU" sz="2000" i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0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многолетнее растение с твердым стволом и отходящими от него ветвями, образующими крону.</a:t>
                      </a:r>
                      <a:endParaRPr lang="ru-RU" sz="2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2"/>
                          </a:solidFill>
                        </a:rPr>
                        <a:t>Дерево согревает ….</a:t>
                      </a:r>
                    </a:p>
                    <a:p>
                      <a:r>
                        <a:rPr lang="ru-RU" sz="2000" dirty="0">
                          <a:solidFill>
                            <a:schemeClr val="tx2"/>
                          </a:solidFill>
                        </a:rPr>
                        <a:t>Дерево хвойное ….</a:t>
                      </a:r>
                    </a:p>
                    <a:p>
                      <a:r>
                        <a:rPr lang="ru-RU" sz="2000" dirty="0">
                          <a:solidFill>
                            <a:schemeClr val="tx2"/>
                          </a:solidFill>
                        </a:rPr>
                        <a:t>Дерево целей ……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205906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DCA525-FDAA-4610-972C-B8F152891D6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36468" y="0"/>
            <a:ext cx="10972800" cy="649699"/>
          </a:xfrm>
        </p:spPr>
        <p:txBody>
          <a:bodyPr vert="horz" lIns="0" rIns="0" bIns="0" rtlCol="0" anchor="b">
            <a:normAutofit fontScale="90000"/>
          </a:bodyPr>
          <a:lstStyle/>
          <a:p>
            <a:pPr algn="r" eaLnBrk="1" hangingPunct="1"/>
            <a:r>
              <a:rPr lang="ru-RU" alt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Этапы ТОЛЗ</a:t>
            </a: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295A135D-45EF-4F7D-BDCE-56129621E5E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36467" y="783772"/>
            <a:ext cx="11325101" cy="4389120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80000"/>
              </a:lnSpc>
              <a:buFont typeface="Georgia" panose="02040502050405020303" pitchFamily="18" charset="0"/>
              <a:buNone/>
              <a:defRPr/>
            </a:pPr>
            <a:r>
              <a:rPr lang="ru-RU" sz="3200" b="1" dirty="0">
                <a:solidFill>
                  <a:schemeClr val="tx2"/>
                </a:solidFill>
              </a:rPr>
              <a:t>Этап ознакомления</a:t>
            </a:r>
          </a:p>
          <a:p>
            <a:pPr algn="ctr" eaLnBrk="1" hangingPunct="1">
              <a:lnSpc>
                <a:spcPct val="80000"/>
              </a:lnSpc>
              <a:buFont typeface="Georgia" panose="02040502050405020303" pitchFamily="18" charset="0"/>
              <a:buNone/>
              <a:defRPr/>
            </a:pPr>
            <a:r>
              <a:rPr lang="ru-RU" sz="2800" dirty="0">
                <a:solidFill>
                  <a:schemeClr val="tx2"/>
                </a:solidFill>
              </a:rPr>
              <a:t>знакомство со словом-доминантой </a:t>
            </a:r>
          </a:p>
          <a:p>
            <a:pPr algn="ctr" eaLnBrk="1" hangingPunct="1">
              <a:lnSpc>
                <a:spcPct val="80000"/>
              </a:lnSpc>
              <a:buFont typeface="Georgia" panose="02040502050405020303" pitchFamily="18" charset="0"/>
              <a:buNone/>
              <a:defRPr/>
            </a:pPr>
            <a:r>
              <a:rPr lang="ru-RU" sz="2800" dirty="0">
                <a:solidFill>
                  <a:schemeClr val="tx2"/>
                </a:solidFill>
              </a:rPr>
              <a:t>и его понятийным содержанием – </a:t>
            </a:r>
            <a:r>
              <a:rPr lang="ru-RU" sz="2800" b="1" dirty="0">
                <a:solidFill>
                  <a:schemeClr val="tx2"/>
                </a:solidFill>
              </a:rPr>
              <a:t>значением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endParaRPr lang="ru-RU" sz="3200" dirty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  <a:buFont typeface="Georgia" panose="02040502050405020303" pitchFamily="18" charset="0"/>
              <a:buNone/>
              <a:defRPr/>
            </a:pPr>
            <a:endParaRPr lang="ru-RU" sz="2000" b="1" dirty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  <a:buFont typeface="Georgia" panose="02040502050405020303" pitchFamily="18" charset="0"/>
              <a:buNone/>
              <a:defRPr/>
            </a:pPr>
            <a:r>
              <a:rPr lang="ru-RU" sz="3200" b="1" dirty="0">
                <a:solidFill>
                  <a:schemeClr val="tx2"/>
                </a:solidFill>
              </a:rPr>
              <a:t>Этап ориентации-осмысления</a:t>
            </a:r>
          </a:p>
          <a:p>
            <a:pPr algn="ctr" eaLnBrk="1" hangingPunct="1">
              <a:lnSpc>
                <a:spcPct val="80000"/>
              </a:lnSpc>
              <a:buFont typeface="Georgia" panose="02040502050405020303" pitchFamily="18" charset="0"/>
              <a:buNone/>
              <a:defRPr/>
            </a:pPr>
            <a:r>
              <a:rPr lang="ru-RU" sz="2800" dirty="0">
                <a:solidFill>
                  <a:schemeClr val="tx2"/>
                </a:solidFill>
              </a:rPr>
              <a:t>знакомство с </a:t>
            </a:r>
            <a:r>
              <a:rPr lang="ru-RU" sz="2800" b="1" dirty="0">
                <a:solidFill>
                  <a:schemeClr val="tx2"/>
                </a:solidFill>
              </a:rPr>
              <a:t>ОДНИМ семантическим полем </a:t>
            </a:r>
            <a:r>
              <a:rPr lang="ru-RU" sz="2800" dirty="0">
                <a:solidFill>
                  <a:schemeClr val="tx2"/>
                </a:solidFill>
              </a:rPr>
              <a:t>слова-доминанты 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</a:p>
          <a:p>
            <a:pPr algn="ctr" eaLnBrk="1" hangingPunct="1">
              <a:lnSpc>
                <a:spcPct val="80000"/>
              </a:lnSpc>
              <a:buFont typeface="Georgia" panose="02040502050405020303" pitchFamily="18" charset="0"/>
              <a:buNone/>
              <a:defRPr/>
            </a:pPr>
            <a:endParaRPr lang="ru-RU" sz="2000" b="1" dirty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  <a:buFont typeface="Georgia" panose="02040502050405020303" pitchFamily="18" charset="0"/>
              <a:buNone/>
              <a:defRPr/>
            </a:pPr>
            <a:r>
              <a:rPr lang="ru-RU" sz="3200" b="1" dirty="0">
                <a:solidFill>
                  <a:schemeClr val="tx2"/>
                </a:solidFill>
              </a:rPr>
              <a:t>Этап организации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</a:p>
          <a:p>
            <a:pPr algn="ctr" eaLnBrk="1" hangingPunct="1">
              <a:lnSpc>
                <a:spcPct val="80000"/>
              </a:lnSpc>
              <a:buFont typeface="Georgia" panose="02040502050405020303" pitchFamily="18" charset="0"/>
              <a:buNone/>
              <a:defRPr/>
            </a:pPr>
            <a:r>
              <a:rPr lang="ru-RU" sz="2800" dirty="0">
                <a:solidFill>
                  <a:schemeClr val="tx2"/>
                </a:solidFill>
              </a:rPr>
              <a:t>моделирование </a:t>
            </a:r>
            <a:r>
              <a:rPr lang="ru-RU" sz="2800" b="1" dirty="0">
                <a:solidFill>
                  <a:schemeClr val="tx2"/>
                </a:solidFill>
              </a:rPr>
              <a:t>семантических полей </a:t>
            </a:r>
            <a:r>
              <a:rPr lang="ru-RU" sz="2800" dirty="0">
                <a:solidFill>
                  <a:schemeClr val="tx2"/>
                </a:solidFill>
              </a:rPr>
              <a:t>слова-доминанты </a:t>
            </a:r>
          </a:p>
          <a:p>
            <a:pPr algn="ctr" eaLnBrk="1" hangingPunct="1">
              <a:lnSpc>
                <a:spcPct val="80000"/>
              </a:lnSpc>
              <a:buFont typeface="Georgia" panose="02040502050405020303" pitchFamily="18" charset="0"/>
              <a:buNone/>
              <a:defRPr/>
            </a:pPr>
            <a:r>
              <a:rPr lang="ru-RU" sz="2800" dirty="0">
                <a:solidFill>
                  <a:schemeClr val="tx2"/>
                </a:solidFill>
              </a:rPr>
              <a:t>по разным видам отношений</a:t>
            </a:r>
            <a:endParaRPr lang="ru-RU" sz="3200" dirty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  <a:buFont typeface="Georgia" panose="02040502050405020303" pitchFamily="18" charset="0"/>
              <a:buNone/>
              <a:defRPr/>
            </a:pPr>
            <a:endParaRPr lang="ru-RU" sz="2000" b="1" dirty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  <a:buFont typeface="Georgia" panose="02040502050405020303" pitchFamily="18" charset="0"/>
              <a:buNone/>
              <a:defRPr/>
            </a:pPr>
            <a:r>
              <a:rPr lang="ru-RU" sz="3200" b="1" dirty="0">
                <a:solidFill>
                  <a:schemeClr val="tx2"/>
                </a:solidFill>
              </a:rPr>
              <a:t>Этап применения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</a:p>
          <a:p>
            <a:pPr algn="ctr" eaLnBrk="1" hangingPunct="1">
              <a:lnSpc>
                <a:spcPct val="80000"/>
              </a:lnSpc>
              <a:buFont typeface="Georgia" panose="02040502050405020303" pitchFamily="18" charset="0"/>
              <a:buNone/>
              <a:defRPr/>
            </a:pPr>
            <a:r>
              <a:rPr lang="ru-RU" sz="2800" dirty="0">
                <a:solidFill>
                  <a:schemeClr val="tx2"/>
                </a:solidFill>
              </a:rPr>
              <a:t>овладение </a:t>
            </a:r>
            <a:r>
              <a:rPr lang="ru-RU" sz="2800" b="1" dirty="0">
                <a:solidFill>
                  <a:schemeClr val="tx2"/>
                </a:solidFill>
              </a:rPr>
              <a:t>смысловой стороной </a:t>
            </a:r>
          </a:p>
          <a:p>
            <a:pPr algn="ctr" eaLnBrk="1" hangingPunct="1">
              <a:lnSpc>
                <a:spcPct val="80000"/>
              </a:lnSpc>
              <a:buFont typeface="Georgia" panose="02040502050405020303" pitchFamily="18" charset="0"/>
              <a:buNone/>
              <a:defRPr/>
            </a:pPr>
            <a:r>
              <a:rPr lang="ru-RU" sz="2800" dirty="0">
                <a:solidFill>
                  <a:schemeClr val="tx2"/>
                </a:solidFill>
              </a:rPr>
              <a:t>слова-доминанты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A70AF35-4173-4538-AE11-7E01B1D743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41514" y="506750"/>
            <a:ext cx="9005062" cy="750888"/>
          </a:xfrm>
        </p:spPr>
        <p:txBody>
          <a:bodyPr>
            <a:normAutofit/>
          </a:bodyPr>
          <a:lstStyle/>
          <a:p>
            <a:pPr algn="r" eaLnBrk="1" hangingPunct="1"/>
            <a:r>
              <a:rPr lang="ru-RU" alt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Этап ознакомления</a:t>
            </a:r>
          </a:p>
        </p:txBody>
      </p:sp>
      <p:graphicFrame>
        <p:nvGraphicFramePr>
          <p:cNvPr id="58405" name="Group 37">
            <a:extLst>
              <a:ext uri="{FF2B5EF4-FFF2-40B4-BE49-F238E27FC236}">
                <a16:creationId xmlns:a16="http://schemas.microsoft.com/office/drawing/2014/main" id="{E051A825-D24C-42E1-9DEE-5D8FF360CC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6015988"/>
              </p:ext>
            </p:extLst>
          </p:nvPr>
        </p:nvGraphicFramePr>
        <p:xfrm>
          <a:off x="629392" y="1589090"/>
          <a:ext cx="11150930" cy="2484675"/>
        </p:xfrm>
        <a:graphic>
          <a:graphicData uri="http://schemas.openxmlformats.org/drawingml/2006/table">
            <a:tbl>
              <a:tblPr/>
              <a:tblGrid>
                <a:gridCol w="5576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74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82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Деятельность воспитателя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Деятельность ребенка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843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Фиксирует внимание детей на введение в словарь нового слова-доминанты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Объясняет детям значение (понятийное содержание) слова-доминанты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Побуждает детей задавать уточняющие вопросы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Включается в деятельность по знакомству                со словом-доминантой (рассматривание предмета, картинки, слушание объяснения)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Задает уточняющие вопросы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11C5A2B-23CF-478B-8795-26CA8437333E}"/>
              </a:ext>
            </a:extLst>
          </p:cNvPr>
          <p:cNvSpPr/>
          <p:nvPr/>
        </p:nvSpPr>
        <p:spPr>
          <a:xfrm>
            <a:off x="629392" y="4412258"/>
            <a:ext cx="109134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</a:rPr>
              <a:t>РЕЗУЛЬТАТ</a:t>
            </a:r>
          </a:p>
          <a:p>
            <a:endParaRPr lang="ru-RU" sz="24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/>
                </a:solidFill>
              </a:rPr>
              <a:t>Дети знакомятся с новым словом-доминантой.</a:t>
            </a:r>
          </a:p>
          <a:p>
            <a:endParaRPr lang="ru-RU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/>
                </a:solidFill>
              </a:rPr>
              <a:t>Дети знакомятся со значением слова-доминанты.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89EA9C5-33BA-46DC-BC75-2D5E361497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94013" y="301626"/>
            <a:ext cx="8874434" cy="823913"/>
          </a:xfrm>
        </p:spPr>
        <p:txBody>
          <a:bodyPr>
            <a:normAutofit/>
          </a:bodyPr>
          <a:lstStyle/>
          <a:p>
            <a:pPr algn="r" eaLnBrk="1" hangingPunct="1"/>
            <a:r>
              <a:rPr lang="ru-RU" alt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Этап ориентации-осмысления</a:t>
            </a:r>
            <a:r>
              <a:rPr lang="ru-RU" alt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</p:txBody>
      </p:sp>
      <p:graphicFrame>
        <p:nvGraphicFramePr>
          <p:cNvPr id="61455" name="Group 15">
            <a:extLst>
              <a:ext uri="{FF2B5EF4-FFF2-40B4-BE49-F238E27FC236}">
                <a16:creationId xmlns:a16="http://schemas.microsoft.com/office/drawing/2014/main" id="{A1C00676-386F-4F1A-A6A0-0A759F3AEF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4503200"/>
              </p:ext>
            </p:extLst>
          </p:nvPr>
        </p:nvGraphicFramePr>
        <p:xfrm>
          <a:off x="308757" y="1557340"/>
          <a:ext cx="11554691" cy="3241979"/>
        </p:xfrm>
        <a:graphic>
          <a:graphicData uri="http://schemas.openxmlformats.org/drawingml/2006/table">
            <a:tbl>
              <a:tblPr/>
              <a:tblGrid>
                <a:gridCol w="5778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62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955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Деятельность воспитателя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Деятельность ребенка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57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Знакомит детей с семантическим полем на основе </a:t>
                      </a:r>
                      <a:r>
                        <a:rPr kumimoji="0" lang="ru-RU" altLang="ru-RU" sz="2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одного вида отношений</a:t>
                      </a:r>
                      <a:endParaRPr kumimoji="0" lang="ru-RU" altLang="ru-RU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Например:</a:t>
                      </a:r>
                      <a:endParaRPr kumimoji="0" lang="ru-RU" alt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ru-RU" altLang="ru-RU" sz="2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доминанта </a:t>
                      </a: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– </a:t>
                      </a:r>
                      <a:r>
                        <a:rPr kumimoji="0" lang="ru-RU" altLang="ru-RU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дерево</a:t>
                      </a:r>
                      <a:endParaRPr kumimoji="0" lang="ru-RU" alt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ru-RU" altLang="ru-RU" sz="2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вид отношений</a:t>
                      </a: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– родовые отношения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kumimoji="0" lang="ru-RU" altLang="ru-RU" sz="2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семантический ряд</a:t>
                      </a: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– </a:t>
                      </a:r>
                      <a:r>
                        <a:rPr kumimoji="0" lang="ru-RU" altLang="ru-RU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дерево</a:t>
                      </a:r>
                      <a:r>
                        <a:rPr kumimoji="0" lang="ru-RU" altLang="ru-RU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– береза – дуб – пальма – сосна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Активизирует необходимые знания                         для создания системы смысловых связей в конкретном семантическом поле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29CF320-DEE8-41D8-B0E4-06A5467405FE}"/>
              </a:ext>
            </a:extLst>
          </p:cNvPr>
          <p:cNvSpPr/>
          <p:nvPr/>
        </p:nvSpPr>
        <p:spPr>
          <a:xfrm>
            <a:off x="308756" y="4994149"/>
            <a:ext cx="1134093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</a:rPr>
              <a:t>РЕЗУЛЬТАТ</a:t>
            </a:r>
          </a:p>
          <a:p>
            <a:endParaRPr lang="ru-RU" sz="24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/>
                </a:solidFill>
              </a:rPr>
              <a:t>Дети овладевают значением (понятийным содержанием) слова-доминанты </a:t>
            </a:r>
          </a:p>
          <a:p>
            <a:r>
              <a:rPr lang="ru-RU" sz="2400" dirty="0">
                <a:solidFill>
                  <a:schemeClr val="tx2"/>
                </a:solidFill>
              </a:rPr>
              <a:t>в конкретном семантическом поле, предложенным воспитателем.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C32F2D3-98A3-491C-B2A7-2FE52A1C3B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94013" y="301625"/>
            <a:ext cx="8886308" cy="463550"/>
          </a:xfrm>
        </p:spPr>
        <p:txBody>
          <a:bodyPr>
            <a:noAutofit/>
          </a:bodyPr>
          <a:lstStyle/>
          <a:p>
            <a:pPr algn="r" eaLnBrk="1" hangingPunct="1"/>
            <a:r>
              <a:rPr lang="ru-RU" alt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Этап организации</a:t>
            </a:r>
            <a:r>
              <a:rPr lang="ru-RU" alt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</p:txBody>
      </p:sp>
      <p:graphicFrame>
        <p:nvGraphicFramePr>
          <p:cNvPr id="62489" name="Group 25">
            <a:extLst>
              <a:ext uri="{FF2B5EF4-FFF2-40B4-BE49-F238E27FC236}">
                <a16:creationId xmlns:a16="http://schemas.microsoft.com/office/drawing/2014/main" id="{11268519-9E94-4992-A43A-6938E3CE04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7450008"/>
              </p:ext>
            </p:extLst>
          </p:nvPr>
        </p:nvGraphicFramePr>
        <p:xfrm>
          <a:off x="154379" y="989014"/>
          <a:ext cx="11887200" cy="2743192"/>
        </p:xfrm>
        <a:graphic>
          <a:graphicData uri="http://schemas.openxmlformats.org/drawingml/2006/table">
            <a:tbl>
              <a:tblPr/>
              <a:tblGrid>
                <a:gridCol w="5893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93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45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Деятельность воспитателя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Деятельность ребенка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343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Предлагает детям смоделировать семантические поля на основе </a:t>
                      </a:r>
                      <a:r>
                        <a:rPr kumimoji="0" lang="ru-RU" altLang="ru-RU" sz="2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разных видов отношений</a:t>
                      </a: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слова-доминанты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Мотивирует детей на поиск новых видов отношений доминанты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Актуализирует систему смысловых связей, связанных с доминантой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Участвует в моделировании семантических полей </a:t>
                      </a:r>
                      <a:r>
                        <a:rPr kumimoji="0" lang="ru-RU" alt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размышляет, рассуждает, анализирует, синтезирует, обосновывает.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510141E-7085-4052-A3B4-FF505C745FEC}"/>
              </a:ext>
            </a:extLst>
          </p:cNvPr>
          <p:cNvSpPr/>
          <p:nvPr/>
        </p:nvSpPr>
        <p:spPr>
          <a:xfrm>
            <a:off x="415636" y="3932524"/>
            <a:ext cx="11364685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</a:rPr>
              <a:t>РЕЗУЛЬТАТ</a:t>
            </a:r>
          </a:p>
          <a:p>
            <a:endParaRPr lang="ru-RU" sz="14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/>
                </a:solidFill>
              </a:rPr>
              <a:t>Дети овладевают смысловыми связями, связанными со значением слова-доминанты, в различных семантических полях.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/>
                </a:solidFill>
              </a:rPr>
              <a:t>Дети овладевают умением составлять семантическое поле с заданной доминантой.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/>
                </a:solidFill>
              </a:rPr>
              <a:t>Дети овладевают умением самостоятельно моделировать семантическое поле с заданной доминантой.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BE8C52E0-9683-4A26-8BA4-A30BF1795C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55913" y="188913"/>
            <a:ext cx="8912534" cy="1008062"/>
          </a:xfrm>
        </p:spPr>
        <p:txBody>
          <a:bodyPr>
            <a:normAutofit/>
          </a:bodyPr>
          <a:lstStyle/>
          <a:p>
            <a:pPr algn="r" eaLnBrk="1" hangingPunct="1"/>
            <a:r>
              <a:rPr lang="ru-RU" alt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Этап применения</a:t>
            </a:r>
            <a:r>
              <a:rPr lang="ru-RU" alt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</p:txBody>
      </p:sp>
      <p:graphicFrame>
        <p:nvGraphicFramePr>
          <p:cNvPr id="63509" name="Group 21">
            <a:extLst>
              <a:ext uri="{FF2B5EF4-FFF2-40B4-BE49-F238E27FC236}">
                <a16:creationId xmlns:a16="http://schemas.microsoft.com/office/drawing/2014/main" id="{649EB200-BEF5-4DBD-8AC4-552D4A170C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4150750"/>
              </p:ext>
            </p:extLst>
          </p:nvPr>
        </p:nvGraphicFramePr>
        <p:xfrm>
          <a:off x="296883" y="1555750"/>
          <a:ext cx="11792198" cy="2834442"/>
        </p:xfrm>
        <a:graphic>
          <a:graphicData uri="http://schemas.openxmlformats.org/drawingml/2006/table">
            <a:tbl>
              <a:tblPr/>
              <a:tblGrid>
                <a:gridCol w="5847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51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9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Деятельность воспитателя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Деятельность ребенка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1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Предлагает детям попробовать употребить слово-доминанту в конкретной ситуации общения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Предлагает детям объяснить смысл доминанты и слов семантического ряда в соответствии с контекстом ситуации (художественное слово, пословица, ситуация общения, реклама).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Участвует в обсуждении проблемных ситуаций общения.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Размышляет, рассуждает, предлагает варианты объяснения смысла доминанты            и слов семантического ряда.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Употребляет доминанту в конкретной ситуации общения, в другой контекстной ситуации.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7BDBF4D-1BA5-410A-973B-98DB4FE4916D}"/>
              </a:ext>
            </a:extLst>
          </p:cNvPr>
          <p:cNvSpPr/>
          <p:nvPr/>
        </p:nvSpPr>
        <p:spPr>
          <a:xfrm>
            <a:off x="360218" y="4855650"/>
            <a:ext cx="114715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</a:rPr>
              <a:t>РЕЗУЛЬТАТ</a:t>
            </a:r>
          </a:p>
          <a:p>
            <a:endParaRPr lang="ru-RU" sz="24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/>
                </a:solidFill>
              </a:rPr>
              <a:t>Дети овладевают смысловой стороной слова-доминанты.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/>
                </a:solidFill>
              </a:rPr>
              <a:t>Происходит обогащение лексики ребенка и его познавательной сферы.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/>
                </a:solidFill>
              </a:rPr>
              <a:t>Дети овладевают умением использовать доминанту в соответствии                           с контекстом и речевой ситуацией.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2C9086-0777-458A-AE52-5084D8F84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6499" y="442171"/>
            <a:ext cx="8534400" cy="9144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Медицинские термины</a:t>
            </a:r>
          </a:p>
        </p:txBody>
      </p:sp>
      <p:graphicFrame>
        <p:nvGraphicFramePr>
          <p:cNvPr id="13344" name="Group 32">
            <a:extLst>
              <a:ext uri="{FF2B5EF4-FFF2-40B4-BE49-F238E27FC236}">
                <a16:creationId xmlns:a16="http://schemas.microsoft.com/office/drawing/2014/main" id="{098B35B2-0BF4-423A-886B-C53D3FF299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408371"/>
              </p:ext>
            </p:extLst>
          </p:nvPr>
        </p:nvGraphicFramePr>
        <p:xfrm>
          <a:off x="1221179" y="1657166"/>
          <a:ext cx="9749642" cy="4552782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97496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29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СЛОВА-ДОМИНАНТЫ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СКЕЛЕТ</a:t>
                      </a:r>
                      <a:endParaRPr kumimoji="0" lang="ru-RU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ВИРУС</a:t>
                      </a:r>
                      <a:endParaRPr kumimoji="0" lang="ru-RU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ОРГАНИЗМ</a:t>
                      </a:r>
                      <a:endParaRPr kumimoji="0" lang="ru-RU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КЛЕТКА</a:t>
                      </a:r>
                    </a:p>
                  </a:txBody>
                  <a:tcPr marL="68580" marR="68580" marT="0" marB="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ПРИВИВКА</a:t>
                      </a:r>
                      <a:endParaRPr kumimoji="0" lang="ru-RU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3493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Содержимое 2">
            <a:extLst>
              <a:ext uri="{FF2B5EF4-FFF2-40B4-BE49-F238E27FC236}">
                <a16:creationId xmlns:a16="http://schemas.microsoft.com/office/drawing/2014/main" id="{6583F322-CD70-4A80-8D1E-480F3C6974E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47402" y="937057"/>
            <a:ext cx="11697195" cy="59209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работы с использованием ТОЛЗ </a:t>
            </a:r>
          </a:p>
          <a:p>
            <a:pPr marL="0" indent="0">
              <a:buNone/>
            </a:pPr>
            <a:endParaRPr lang="ru-RU" sz="2000" dirty="0">
              <a:solidFill>
                <a:schemeClr val="tx2"/>
              </a:solidFill>
            </a:endParaRPr>
          </a:p>
          <a:p>
            <a:r>
              <a:rPr lang="ru-RU" sz="2800" dirty="0">
                <a:solidFill>
                  <a:schemeClr val="tx2"/>
                </a:solidFill>
              </a:rPr>
              <a:t>расширение у детей их лексического запаса за счет интенсивного обогащения словами и понятиями семантических полей                 слов-доминант</a:t>
            </a:r>
          </a:p>
          <a:p>
            <a:r>
              <a:rPr lang="ru-RU" sz="2800" dirty="0">
                <a:solidFill>
                  <a:schemeClr val="tx2"/>
                </a:solidFill>
              </a:rPr>
              <a:t>обогащение познавательной сферы дошкольников</a:t>
            </a:r>
          </a:p>
          <a:p>
            <a:r>
              <a:rPr lang="ru-RU" sz="2800" dirty="0">
                <a:solidFill>
                  <a:schemeClr val="tx2"/>
                </a:solidFill>
              </a:rPr>
              <a:t>развитие у детей познавательного интереса и познавательной активности</a:t>
            </a:r>
          </a:p>
          <a:p>
            <a:r>
              <a:rPr lang="ru-RU" sz="2800" dirty="0">
                <a:solidFill>
                  <a:schemeClr val="tx2"/>
                </a:solidFill>
              </a:rPr>
              <a:t>овладение детьми смысловой стороной слов-доминант</a:t>
            </a:r>
          </a:p>
          <a:p>
            <a:r>
              <a:rPr lang="ru-RU" sz="2800" dirty="0">
                <a:solidFill>
                  <a:schemeClr val="tx2"/>
                </a:solidFill>
              </a:rPr>
              <a:t>формирование у детей умения моделировать семантические поля слов-доминант по разным видам отношений</a:t>
            </a:r>
          </a:p>
          <a:p>
            <a:pPr eaLnBrk="1" hangingPunct="1">
              <a:buFont typeface="Georgia" panose="02040502050405020303" pitchFamily="18" charset="0"/>
              <a:buNone/>
            </a:pPr>
            <a:endParaRPr lang="ru-RU" altLang="ru-RU" sz="3000" b="1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5F9B417-3194-4593-9CFF-28D744A71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403" y="2928938"/>
            <a:ext cx="1065216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6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Спасибо за внимание!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98B9FC-757F-4038-A885-0FD61C501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499735"/>
            <a:ext cx="109728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Социально-ориентированный проект «Детский сад – СЕМЬЯ – ШКОЛА -  ГБУЗ СО ТГКБ №5»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BC1B73-C7AE-4F82-9865-F86213C42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5756" y="3429000"/>
            <a:ext cx="10240488" cy="3035135"/>
          </a:xfrm>
        </p:spPr>
        <p:txBody>
          <a:bodyPr/>
          <a:lstStyle/>
          <a:p>
            <a:pPr marL="0" indent="0">
              <a:buNone/>
            </a:pPr>
            <a:r>
              <a:rPr lang="ru-RU" b="1" u="sng" dirty="0">
                <a:solidFill>
                  <a:schemeClr val="tx2"/>
                </a:solidFill>
              </a:rPr>
              <a:t>Направление</a:t>
            </a:r>
          </a:p>
          <a:p>
            <a:r>
              <a:rPr lang="ru-RU" sz="3200" b="1" dirty="0">
                <a:solidFill>
                  <a:schemeClr val="tx2"/>
                </a:solidFill>
              </a:rPr>
              <a:t>Популяризация медицинских профессий среди старших дошкольников и школьников                и повышение их грамотности в сфере охраны здоровья.</a:t>
            </a:r>
          </a:p>
        </p:txBody>
      </p:sp>
    </p:spTree>
    <p:extLst>
      <p:ext uri="{BB962C8B-B14F-4D97-AF65-F5344CB8AC3E}">
        <p14:creationId xmlns:p14="http://schemas.microsoft.com/office/powerpoint/2010/main" val="411537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28B4DAF-CB01-4874-B7A9-8CD3494C1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036" y="727776"/>
            <a:ext cx="10889673" cy="194468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4000" b="1" dirty="0">
                <a:latin typeface="+mn-lt"/>
              </a:rPr>
              <a:t>Технология обогащения </a:t>
            </a:r>
            <a:br>
              <a:rPr lang="ru-RU" altLang="ru-RU" sz="4000" b="1" dirty="0">
                <a:latin typeface="+mn-lt"/>
              </a:rPr>
            </a:br>
            <a:r>
              <a:rPr lang="ru-RU" altLang="ru-RU" sz="4000" b="1" dirty="0">
                <a:latin typeface="+mn-lt"/>
              </a:rPr>
              <a:t>лексического запаса  дошкольников</a:t>
            </a:r>
            <a:br>
              <a:rPr lang="ru-RU" altLang="ru-RU" sz="4000" dirty="0">
                <a:latin typeface="+mn-lt"/>
              </a:rPr>
            </a:br>
            <a:r>
              <a:rPr lang="ru-RU" altLang="ru-RU" sz="4000" b="1" dirty="0">
                <a:latin typeface="+mn-lt"/>
              </a:rPr>
              <a:t>(ТОЛЗ)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F6BCF50-7233-4949-9EB7-A2D4BBF256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8035" y="2924176"/>
            <a:ext cx="10889673" cy="36496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altLang="ru-RU" sz="3200" b="1" dirty="0">
                <a:solidFill>
                  <a:schemeClr val="tx2"/>
                </a:solidFill>
              </a:rPr>
              <a:t>поэтапное построение образовательной деятельности педагога и ребенка, </a:t>
            </a:r>
          </a:p>
          <a:p>
            <a:pPr algn="ctr">
              <a:buNone/>
            </a:pPr>
            <a:r>
              <a:rPr lang="ru-RU" altLang="ru-RU" sz="3200" b="1" dirty="0">
                <a:solidFill>
                  <a:schemeClr val="tx2"/>
                </a:solidFill>
              </a:rPr>
              <a:t>в ходе которой происходит знакомство детей </a:t>
            </a:r>
          </a:p>
          <a:p>
            <a:pPr algn="ctr">
              <a:buNone/>
            </a:pPr>
            <a:r>
              <a:rPr lang="ru-RU" altLang="ru-RU" sz="3200" b="1" dirty="0">
                <a:solidFill>
                  <a:schemeClr val="tx2"/>
                </a:solidFill>
              </a:rPr>
              <a:t>с семантическими полями слов-доминант разной тематической направленности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2C9086-0777-458A-AE52-5084D8F84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9626" y="715303"/>
            <a:ext cx="8534400" cy="9144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Медицинские термины</a:t>
            </a:r>
          </a:p>
        </p:txBody>
      </p:sp>
      <p:graphicFrame>
        <p:nvGraphicFramePr>
          <p:cNvPr id="13344" name="Group 32">
            <a:extLst>
              <a:ext uri="{FF2B5EF4-FFF2-40B4-BE49-F238E27FC236}">
                <a16:creationId xmlns:a16="http://schemas.microsoft.com/office/drawing/2014/main" id="{098B35B2-0BF4-423A-886B-C53D3FF299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6285430"/>
              </p:ext>
            </p:extLst>
          </p:nvPr>
        </p:nvGraphicFramePr>
        <p:xfrm>
          <a:off x="1080655" y="2072802"/>
          <a:ext cx="9749642" cy="4552782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97496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29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СЛОВА-ДОМИНАНТЫ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СКЕЛЕТ</a:t>
                      </a:r>
                      <a:endParaRPr kumimoji="0" lang="ru-RU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ВИРУС</a:t>
                      </a:r>
                      <a:endParaRPr kumimoji="0" lang="ru-RU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ОРГАНИЗМ</a:t>
                      </a:r>
                      <a:endParaRPr kumimoji="0" lang="ru-RU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КЛЕТКА</a:t>
                      </a:r>
                    </a:p>
                  </a:txBody>
                  <a:tcPr marL="68580" marR="68580" marT="0" marB="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ПРИВИВКА</a:t>
                      </a:r>
                      <a:endParaRPr kumimoji="0" lang="ru-RU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Содержимое 2">
            <a:extLst>
              <a:ext uri="{FF2B5EF4-FFF2-40B4-BE49-F238E27FC236}">
                <a16:creationId xmlns:a16="http://schemas.microsoft.com/office/drawing/2014/main" id="{18DD595A-19F5-4E20-83D2-A469F463F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016" y="890649"/>
            <a:ext cx="11257807" cy="5610165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ДОМИНАНТА</a:t>
            </a:r>
            <a:r>
              <a:rPr lang="ru-RU" altLang="ru-RU" sz="3200" b="1" dirty="0">
                <a:solidFill>
                  <a:schemeClr val="tx2"/>
                </a:solidFill>
              </a:rPr>
              <a:t> – </a:t>
            </a:r>
            <a:r>
              <a:rPr lang="ru-RU" altLang="ru-RU" sz="3200" dirty="0">
                <a:solidFill>
                  <a:schemeClr val="tx2"/>
                </a:solidFill>
              </a:rPr>
              <a:t>слово, которое выделяют                                  в семантическом поле  для упорядочения поля</a:t>
            </a:r>
          </a:p>
          <a:p>
            <a:pPr eaLnBrk="1" hangingPunct="1">
              <a:buFont typeface="Georgia" panose="02040502050405020303" pitchFamily="18" charset="0"/>
              <a:buNone/>
            </a:pPr>
            <a:endParaRPr lang="ru-RU" altLang="ru-RU" sz="32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ru-RU" altLang="ru-RU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Семантическое поле </a:t>
            </a:r>
            <a:r>
              <a:rPr lang="ru-RU" altLang="ru-RU" sz="3200" dirty="0">
                <a:solidFill>
                  <a:schemeClr val="tx2"/>
                </a:solidFill>
              </a:rPr>
              <a:t>– совокупность слов, объединяемых смысловыми связями по сходным признакам их лексических значений</a:t>
            </a:r>
          </a:p>
          <a:p>
            <a:pPr>
              <a:lnSpc>
                <a:spcPct val="90000"/>
              </a:lnSpc>
            </a:pPr>
            <a:endParaRPr lang="ru-RU" altLang="ru-RU" sz="32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ru-RU" altLang="ru-RU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Семантическое поле </a:t>
            </a:r>
            <a:r>
              <a:rPr lang="ru-RU" altLang="ru-RU" sz="3200" dirty="0">
                <a:solidFill>
                  <a:schemeClr val="tx2"/>
                </a:solidFill>
              </a:rPr>
              <a:t>является наиболее полным                 и адекватным отражением тех разнообразных связей слов, которые существуют в языковом сознании людей</a:t>
            </a:r>
          </a:p>
          <a:p>
            <a:pPr>
              <a:lnSpc>
                <a:spcPct val="90000"/>
              </a:lnSpc>
            </a:pPr>
            <a:endParaRPr lang="ru-RU" altLang="ru-RU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>
            <a:extLst>
              <a:ext uri="{FF2B5EF4-FFF2-40B4-BE49-F238E27FC236}">
                <a16:creationId xmlns:a16="http://schemas.microsoft.com/office/drawing/2014/main" id="{FB4E6C81-46B6-43DA-A523-7E3D4F9FC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265" y="786184"/>
            <a:ext cx="11079678" cy="1066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Логика построения </a:t>
            </a:r>
            <a:br>
              <a:rPr lang="ru-RU" alt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alt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семантического поля</a:t>
            </a:r>
          </a:p>
        </p:txBody>
      </p:sp>
      <p:graphicFrame>
        <p:nvGraphicFramePr>
          <p:cNvPr id="4" name="Содержимое 3">
            <a:extLst>
              <a:ext uri="{FF2B5EF4-FFF2-40B4-BE49-F238E27FC236}">
                <a16:creationId xmlns:a16="http://schemas.microsoft.com/office/drawing/2014/main" id="{FA4F20A1-E30D-4890-8A34-1D231377C3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0927550"/>
              </p:ext>
            </p:extLst>
          </p:nvPr>
        </p:nvGraphicFramePr>
        <p:xfrm>
          <a:off x="1981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>
            <a:extLst>
              <a:ext uri="{FF2B5EF4-FFF2-40B4-BE49-F238E27FC236}">
                <a16:creationId xmlns:a16="http://schemas.microsoft.com/office/drawing/2014/main" id="{2184B1C2-2CD7-405D-AE11-F69B64639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589" y="747610"/>
            <a:ext cx="11732821" cy="649288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ru-RU" alt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Виды отношений слов в семантическом поле</a:t>
            </a:r>
          </a:p>
        </p:txBody>
      </p:sp>
      <p:sp>
        <p:nvSpPr>
          <p:cNvPr id="12291" name="Содержимое 2">
            <a:extLst>
              <a:ext uri="{FF2B5EF4-FFF2-40B4-BE49-F238E27FC236}">
                <a16:creationId xmlns:a16="http://schemas.microsoft.com/office/drawing/2014/main" id="{D5FEA566-DA24-4322-88F2-2BA9EF2AC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979" y="1396898"/>
            <a:ext cx="10664040" cy="5885584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b="1" dirty="0">
                <a:solidFill>
                  <a:schemeClr val="tx2"/>
                </a:solidFill>
              </a:rPr>
              <a:t>Отношения «часть-целое»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b="1" dirty="0">
                <a:solidFill>
                  <a:schemeClr val="tx2"/>
                </a:solidFill>
              </a:rPr>
              <a:t>Видовые / родовые отношения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b="1" dirty="0">
                <a:solidFill>
                  <a:schemeClr val="tx2"/>
                </a:solidFill>
              </a:rPr>
              <a:t>Отношения функциональности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b="1" dirty="0">
                <a:solidFill>
                  <a:schemeClr val="tx2"/>
                </a:solidFill>
              </a:rPr>
              <a:t>Отношения действия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b="1" dirty="0">
                <a:solidFill>
                  <a:schemeClr val="tx2"/>
                </a:solidFill>
              </a:rPr>
              <a:t>Отношения качества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b="1" dirty="0">
                <a:solidFill>
                  <a:schemeClr val="tx2"/>
                </a:solidFill>
              </a:rPr>
              <a:t>Отношения состояния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b="1" dirty="0">
                <a:solidFill>
                  <a:schemeClr val="tx2"/>
                </a:solidFill>
              </a:rPr>
              <a:t>Отношения многозначности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b="1" dirty="0">
                <a:solidFill>
                  <a:schemeClr val="tx2"/>
                </a:solidFill>
              </a:rPr>
              <a:t>Синонимические отношения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b="1" dirty="0">
                <a:solidFill>
                  <a:schemeClr val="tx2"/>
                </a:solidFill>
              </a:rPr>
              <a:t>Антонимические отношения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b="1" dirty="0">
                <a:solidFill>
                  <a:schemeClr val="tx2"/>
                </a:solidFill>
              </a:rPr>
              <a:t>Отношения словообразования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b="1" dirty="0">
                <a:solidFill>
                  <a:schemeClr val="tx2"/>
                </a:solidFill>
              </a:rPr>
              <a:t>Отношения принадлежности к одной части речи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>
            <a:extLst>
              <a:ext uri="{FF2B5EF4-FFF2-40B4-BE49-F238E27FC236}">
                <a16:creationId xmlns:a16="http://schemas.microsoft.com/office/drawing/2014/main" id="{A131DE2A-94B1-44BC-9F50-6B30C1A2195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79912" y="1012598"/>
            <a:ext cx="11032176" cy="863600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4000" b="1" dirty="0"/>
              <a:t>Виды отношений </a:t>
            </a:r>
            <a:br>
              <a:rPr lang="ru-RU" altLang="ru-RU" sz="4000" b="1" dirty="0"/>
            </a:br>
            <a:r>
              <a:rPr lang="ru-RU" altLang="ru-RU" sz="4000" b="1" dirty="0"/>
              <a:t>слова-доминанты «ДЕРЕВО»</a:t>
            </a:r>
          </a:p>
        </p:txBody>
      </p:sp>
      <p:sp>
        <p:nvSpPr>
          <p:cNvPr id="13315" name="Содержимое 2">
            <a:extLst>
              <a:ext uri="{FF2B5EF4-FFF2-40B4-BE49-F238E27FC236}">
                <a16:creationId xmlns:a16="http://schemas.microsoft.com/office/drawing/2014/main" id="{284ADDB7-4772-4978-8F73-2DCB80B7DD3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1262" y="2019300"/>
            <a:ext cx="11160825" cy="48387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ru-RU" altLang="ru-RU" b="1" dirty="0">
                <a:solidFill>
                  <a:schemeClr val="tx2"/>
                </a:solidFill>
              </a:rPr>
              <a:t>Родовые отношения</a:t>
            </a:r>
          </a:p>
          <a:p>
            <a:pPr eaLnBrk="1" hangingPunct="1">
              <a:buFont typeface="Georgia" panose="02040502050405020303" pitchFamily="18" charset="0"/>
              <a:buNone/>
            </a:pPr>
            <a:r>
              <a:rPr lang="ru-RU" altLang="ru-RU" i="1" u="sng" dirty="0">
                <a:solidFill>
                  <a:schemeClr val="tx2"/>
                </a:solidFill>
              </a:rPr>
              <a:t>Дерево</a:t>
            </a:r>
            <a:r>
              <a:rPr lang="ru-RU" altLang="ru-RU" i="1" dirty="0">
                <a:solidFill>
                  <a:schemeClr val="tx2"/>
                </a:solidFill>
              </a:rPr>
              <a:t> – береза</a:t>
            </a:r>
            <a:r>
              <a:rPr lang="ru-RU" altLang="ru-RU" dirty="0">
                <a:solidFill>
                  <a:schemeClr val="tx2"/>
                </a:solidFill>
              </a:rPr>
              <a:t> – </a:t>
            </a:r>
            <a:r>
              <a:rPr lang="ru-RU" altLang="ru-RU" i="1" dirty="0">
                <a:solidFill>
                  <a:schemeClr val="tx2"/>
                </a:solidFill>
              </a:rPr>
              <a:t>дуб – пальма </a:t>
            </a:r>
          </a:p>
          <a:p>
            <a:pPr algn="r" eaLnBrk="1" hangingPunct="1"/>
            <a:r>
              <a:rPr lang="ru-RU" altLang="ru-RU" b="1" dirty="0">
                <a:solidFill>
                  <a:schemeClr val="tx2"/>
                </a:solidFill>
              </a:rPr>
              <a:t>Отношения «часть-целое»</a:t>
            </a:r>
          </a:p>
          <a:p>
            <a:pPr algn="r" eaLnBrk="1" hangingPunct="1">
              <a:buFont typeface="Georgia" panose="02040502050405020303" pitchFamily="18" charset="0"/>
              <a:buNone/>
            </a:pPr>
            <a:r>
              <a:rPr lang="ru-RU" altLang="ru-RU" i="1" u="sng" dirty="0">
                <a:solidFill>
                  <a:schemeClr val="tx2"/>
                </a:solidFill>
              </a:rPr>
              <a:t>Дерево</a:t>
            </a:r>
            <a:r>
              <a:rPr lang="ru-RU" altLang="ru-RU" i="1" dirty="0">
                <a:solidFill>
                  <a:schemeClr val="tx2"/>
                </a:solidFill>
              </a:rPr>
              <a:t> – крона – ветка – ствол – лист - корень</a:t>
            </a:r>
            <a:endParaRPr lang="ru-RU" altLang="ru-RU" b="1" i="1" dirty="0">
              <a:solidFill>
                <a:schemeClr val="tx2"/>
              </a:solidFill>
            </a:endParaRPr>
          </a:p>
          <a:p>
            <a:pPr eaLnBrk="1" hangingPunct="1"/>
            <a:r>
              <a:rPr lang="ru-RU" altLang="ru-RU" b="1" dirty="0">
                <a:solidFill>
                  <a:schemeClr val="tx2"/>
                </a:solidFill>
              </a:rPr>
              <a:t>Отношения многозначности</a:t>
            </a:r>
          </a:p>
          <a:p>
            <a:pPr marL="0" indent="0">
              <a:buNone/>
            </a:pPr>
            <a:r>
              <a:rPr lang="ru-RU" altLang="ru-RU" i="1" u="sng" dirty="0">
                <a:solidFill>
                  <a:schemeClr val="tx2"/>
                </a:solidFill>
              </a:rPr>
              <a:t>Дерево</a:t>
            </a:r>
            <a:r>
              <a:rPr lang="ru-RU" altLang="ru-RU" i="1" dirty="0">
                <a:solidFill>
                  <a:schemeClr val="tx2"/>
                </a:solidFill>
              </a:rPr>
              <a:t> –  дерево жизни – древо познания –  дерево целей</a:t>
            </a:r>
          </a:p>
          <a:p>
            <a:pPr algn="r"/>
            <a:r>
              <a:rPr lang="ru-RU" altLang="ru-RU" b="1" dirty="0">
                <a:solidFill>
                  <a:schemeClr val="tx2"/>
                </a:solidFill>
              </a:rPr>
              <a:t>Отношения функциональности</a:t>
            </a:r>
          </a:p>
          <a:p>
            <a:pPr marL="0" indent="0" algn="r">
              <a:buNone/>
            </a:pPr>
            <a:r>
              <a:rPr lang="ru-RU" altLang="ru-RU" i="1" u="sng" dirty="0">
                <a:solidFill>
                  <a:schemeClr val="tx2"/>
                </a:solidFill>
              </a:rPr>
              <a:t>Дерево</a:t>
            </a:r>
            <a:r>
              <a:rPr lang="ru-RU" altLang="ru-RU" i="1" dirty="0">
                <a:solidFill>
                  <a:schemeClr val="tx2"/>
                </a:solidFill>
              </a:rPr>
              <a:t> –  согревает – плодоносит –  лечит – очищает (воздух)</a:t>
            </a:r>
          </a:p>
          <a:p>
            <a:r>
              <a:rPr lang="ru-RU" altLang="ru-RU" b="1" dirty="0">
                <a:solidFill>
                  <a:schemeClr val="tx2"/>
                </a:solidFill>
              </a:rPr>
              <a:t>Отношения состояния</a:t>
            </a:r>
          </a:p>
          <a:p>
            <a:pPr marL="0" indent="0">
              <a:buNone/>
            </a:pPr>
            <a:r>
              <a:rPr lang="ru-RU" altLang="ru-RU" i="1" u="sng" dirty="0">
                <a:solidFill>
                  <a:schemeClr val="tx2"/>
                </a:solidFill>
              </a:rPr>
              <a:t>Дерево</a:t>
            </a:r>
            <a:r>
              <a:rPr lang="ru-RU" altLang="ru-RU" i="1" dirty="0">
                <a:solidFill>
                  <a:schemeClr val="tx2"/>
                </a:solidFill>
              </a:rPr>
              <a:t> – старое – молодое – плодоносящее – цветущее – высокое</a:t>
            </a:r>
          </a:p>
          <a:p>
            <a:pPr algn="r"/>
            <a:r>
              <a:rPr lang="ru-RU" altLang="ru-RU" b="1" dirty="0">
                <a:solidFill>
                  <a:schemeClr val="tx2"/>
                </a:solidFill>
              </a:rPr>
              <a:t>Отношения качества</a:t>
            </a:r>
          </a:p>
          <a:p>
            <a:pPr marL="0" indent="0" algn="r">
              <a:buNone/>
            </a:pPr>
            <a:r>
              <a:rPr lang="ru-RU" altLang="ru-RU" i="1" u="sng" dirty="0">
                <a:solidFill>
                  <a:schemeClr val="tx2"/>
                </a:solidFill>
              </a:rPr>
              <a:t>Дерево</a:t>
            </a:r>
            <a:r>
              <a:rPr lang="ru-RU" altLang="ru-RU" i="1" dirty="0">
                <a:solidFill>
                  <a:schemeClr val="tx2"/>
                </a:solidFill>
              </a:rPr>
              <a:t> –  крепкое – стройное – раскидистое –  кривое</a:t>
            </a:r>
          </a:p>
          <a:p>
            <a:r>
              <a:rPr lang="ru-RU" altLang="ru-RU" b="1" dirty="0">
                <a:solidFill>
                  <a:schemeClr val="tx2"/>
                </a:solidFill>
              </a:rPr>
              <a:t>Видовые отношения</a:t>
            </a:r>
          </a:p>
          <a:p>
            <a:pPr marL="0" indent="0">
              <a:buNone/>
            </a:pPr>
            <a:r>
              <a:rPr lang="ru-RU" altLang="ru-RU" i="1" u="sng" dirty="0">
                <a:solidFill>
                  <a:schemeClr val="tx2"/>
                </a:solidFill>
              </a:rPr>
              <a:t>Дерево</a:t>
            </a:r>
            <a:r>
              <a:rPr lang="ru-RU" altLang="ru-RU" i="1" dirty="0">
                <a:solidFill>
                  <a:schemeClr val="tx2"/>
                </a:solidFill>
              </a:rPr>
              <a:t> –  хвойное – лиственное – плодовое</a:t>
            </a:r>
          </a:p>
          <a:p>
            <a:pPr algn="ctr"/>
            <a:endParaRPr lang="ru-RU" altLang="ru-RU" b="1" dirty="0">
              <a:solidFill>
                <a:schemeClr val="tx2"/>
              </a:solidFill>
            </a:endParaRPr>
          </a:p>
          <a:p>
            <a:pPr algn="ctr" eaLnBrk="1" hangingPunct="1"/>
            <a:endParaRPr lang="ru-RU" altLang="ru-RU" b="1" dirty="0">
              <a:solidFill>
                <a:schemeClr val="tx2"/>
              </a:solidFill>
            </a:endParaRPr>
          </a:p>
          <a:p>
            <a:pPr algn="ctr" eaLnBrk="1" hangingPunct="1">
              <a:buFont typeface="Georgia" panose="02040502050405020303" pitchFamily="18" charset="0"/>
              <a:buNone/>
            </a:pPr>
            <a:endParaRPr lang="ru-RU" altLang="ru-RU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>
            <a:extLst>
              <a:ext uri="{FF2B5EF4-FFF2-40B4-BE49-F238E27FC236}">
                <a16:creationId xmlns:a16="http://schemas.microsoft.com/office/drawing/2014/main" id="{7B67EEFE-B9DF-485A-9185-346E4C9B892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43148" y="928688"/>
            <a:ext cx="10129652" cy="1066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4000" b="1" dirty="0">
                <a:latin typeface="+mn-lt"/>
              </a:rPr>
              <a:t>Этапы технологии обогащения лексического запаса ребенка</a:t>
            </a:r>
          </a:p>
        </p:txBody>
      </p:sp>
      <p:graphicFrame>
        <p:nvGraphicFramePr>
          <p:cNvPr id="4" name="Содержимое 3">
            <a:extLst>
              <a:ext uri="{FF2B5EF4-FFF2-40B4-BE49-F238E27FC236}">
                <a16:creationId xmlns:a16="http://schemas.microsoft.com/office/drawing/2014/main" id="{A95DBC9E-3FDC-4515-A3E7-587706C3CCB9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56169550"/>
              </p:ext>
            </p:extLst>
          </p:nvPr>
        </p:nvGraphicFramePr>
        <p:xfrm>
          <a:off x="1981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резентация мозгового штурма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каймленный край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845_TF03460637.potx" id="{F42726C0-6660-44EB-84CB-9AAEF4C07D5F}" vid="{C5E20908-8830-4429-B2D1-54A91E0450D7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Деловая презентация для мозгового штурма</Template>
  <TotalTime>1130</TotalTime>
  <Words>819</Words>
  <Application>Microsoft Office PowerPoint</Application>
  <PresentationFormat>Широкоэкранный</PresentationFormat>
  <Paragraphs>158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Arial</vt:lpstr>
      <vt:lpstr>Calibri</vt:lpstr>
      <vt:lpstr>Century Gothic</vt:lpstr>
      <vt:lpstr>Georgia</vt:lpstr>
      <vt:lpstr>Palatino Linotype</vt:lpstr>
      <vt:lpstr>Wingdings</vt:lpstr>
      <vt:lpstr>Wingdings 2</vt:lpstr>
      <vt:lpstr>Презентация мозгового штурма</vt:lpstr>
      <vt:lpstr>Презентация PowerPoint</vt:lpstr>
      <vt:lpstr>Социально-ориентированный проект «Детский сад – СЕМЬЯ – ШКОЛА -  ГБУЗ СО ТГКБ №5»</vt:lpstr>
      <vt:lpstr>Технология обогащения  лексического запаса  дошкольников (ТОЛЗ)</vt:lpstr>
      <vt:lpstr>Медицинские термины</vt:lpstr>
      <vt:lpstr>Презентация PowerPoint</vt:lpstr>
      <vt:lpstr>Логика построения  семантического поля</vt:lpstr>
      <vt:lpstr>Виды отношений слов в семантическом поле</vt:lpstr>
      <vt:lpstr>Виды отношений  слова-доминанты «ДЕРЕВО»</vt:lpstr>
      <vt:lpstr>Этапы технологии обогащения лексического запаса ребенка</vt:lpstr>
      <vt:lpstr>Презентация PowerPoint</vt:lpstr>
      <vt:lpstr>Этапы ТОЛЗ</vt:lpstr>
      <vt:lpstr>Этап ознакомления</vt:lpstr>
      <vt:lpstr>Этап ориентации-осмысления </vt:lpstr>
      <vt:lpstr>Этап организации </vt:lpstr>
      <vt:lpstr>Этап применения </vt:lpstr>
      <vt:lpstr>Медицинские термины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Творческое собрание</dc:title>
  <dc:creator>Анжелика Дударева</dc:creator>
  <cp:lastModifiedBy>Пользователь</cp:lastModifiedBy>
  <cp:revision>75</cp:revision>
  <cp:lastPrinted>2023-05-26T08:17:51Z</cp:lastPrinted>
  <dcterms:created xsi:type="dcterms:W3CDTF">2023-05-18T13:11:17Z</dcterms:created>
  <dcterms:modified xsi:type="dcterms:W3CDTF">2023-05-26T08:25:51Z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