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7" r:id="rId2"/>
    <p:sldId id="270" r:id="rId3"/>
    <p:sldId id="268" r:id="rId4"/>
    <p:sldId id="271" r:id="rId5"/>
    <p:sldId id="272" r:id="rId6"/>
    <p:sldId id="273" r:id="rId7"/>
    <p:sldId id="274" r:id="rId8"/>
    <p:sldId id="275" r:id="rId9"/>
    <p:sldId id="256" r:id="rId10"/>
    <p:sldId id="257" r:id="rId11"/>
    <p:sldId id="258" r:id="rId12"/>
    <p:sldId id="266" r:id="rId13"/>
    <p:sldId id="262" r:id="rId14"/>
    <p:sldId id="277" r:id="rId15"/>
    <p:sldId id="263" r:id="rId16"/>
    <p:sldId id="278" r:id="rId17"/>
    <p:sldId id="279" r:id="rId18"/>
    <p:sldId id="280" r:id="rId19"/>
    <p:sldId id="281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4C216D"/>
    <a:srgbClr val="9E5ECE"/>
    <a:srgbClr val="9933FF"/>
    <a:srgbClr val="FF6600"/>
    <a:srgbClr val="FF9933"/>
    <a:srgbClr val="800000"/>
    <a:srgbClr val="582C00"/>
    <a:srgbClr val="FFE0D1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43" autoAdjust="0"/>
    <p:restoredTop sz="94660"/>
  </p:normalViewPr>
  <p:slideViewPr>
    <p:cSldViewPr>
      <p:cViewPr varScale="1">
        <p:scale>
          <a:sx n="108" d="100"/>
          <a:sy n="108" d="100"/>
        </p:scale>
        <p:origin x="13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2-14T22:19:55.304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2-14T22:19:55.304" idx="3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756E4-D818-4FDE-AF53-31C9BB9BF923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77DC0-766F-4479-BD0D-E4BBAC0E6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B4E5-A9FD-409A-9938-F11505C31DA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FD96-7880-4D5A-834A-EF210EA7AB0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B4E5-A9FD-409A-9938-F11505C31DA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comments" Target="../comments/comment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5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comments" Target="../comments/comment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49.pn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0.png"/><Relationship Id="rId12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48;&#1056;&#1048;&#1053;&#1040;\&#1082;&#1086;&#1085;&#1082;&#1091;&#1088;&#1089;&#1099;%2023-24\&#1052;&#1072;&#1088;&#1072;&#1092;&#1086;&#1085;\&#1056;&#1067;&#1050;%20&#1047;&#1042;&#1059;&#1050;.mp3" TargetMode="External"/><Relationship Id="rId6" Type="http://schemas.openxmlformats.org/officeDocument/2006/relationships/image" Target="../media/image54.jpeg"/><Relationship Id="rId11" Type="http://schemas.openxmlformats.org/officeDocument/2006/relationships/image" Target="../media/image56.jpeg"/><Relationship Id="rId5" Type="http://schemas.openxmlformats.org/officeDocument/2006/relationships/image" Target="../media/image53.jpeg"/><Relationship Id="rId10" Type="http://schemas.openxmlformats.org/officeDocument/2006/relationships/image" Target="../media/image55.jpeg"/><Relationship Id="rId4" Type="http://schemas.openxmlformats.org/officeDocument/2006/relationships/image" Target="../media/image41.jpeg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1.wav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ч4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5832" t="13251" r="6859" b="13250"/>
          <a:stretch>
            <a:fillRect/>
          </a:stretch>
        </p:blipFill>
        <p:spPr>
          <a:xfrm>
            <a:off x="395536" y="0"/>
            <a:ext cx="8280920" cy="66416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7824" y="4725144"/>
            <a:ext cx="53325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Кулахмедова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Ирина Михайловна,</a:t>
            </a:r>
          </a:p>
          <a:p>
            <a:pPr algn="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педагог-психолог </a:t>
            </a:r>
          </a:p>
          <a:p>
            <a:pPr algn="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МБУ детского сада № 196 «Маячок»</a:t>
            </a:r>
          </a:p>
          <a:p>
            <a:pPr algn="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1340768"/>
            <a:ext cx="7596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Муниципальное бюджетное дошкольное образовательное учреждение  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детский сад №196 «Маячок» городского округа Тольятти</a:t>
            </a:r>
          </a:p>
          <a:p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2708920"/>
            <a:ext cx="7488832" cy="1186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500" b="1" dirty="0">
                <a:solidFill>
                  <a:srgbClr val="582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Медиа-кейсы в работе с дошкольниками с тяжелыми нарушениями речи</a:t>
            </a:r>
            <a:endParaRPr lang="ru-RU" sz="2500" dirty="0">
              <a:solidFill>
                <a:srgbClr val="582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ал" descr="01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5148064" y="2708920"/>
            <a:ext cx="2160240" cy="3719618"/>
          </a:xfrm>
          <a:prstGeom prst="rect">
            <a:avLst/>
          </a:prstGeom>
        </p:spPr>
      </p:pic>
      <p:pic>
        <p:nvPicPr>
          <p:cNvPr id="5" name="больш" descr="010..png"/>
          <p:cNvPicPr>
            <a:picLocks noChangeAspect="1"/>
          </p:cNvPicPr>
          <p:nvPr/>
        </p:nvPicPr>
        <p:blipFill>
          <a:blip r:embed="rId4" cstate="print">
            <a:lum bright="-20000" contrast="20000"/>
          </a:blip>
          <a:stretch>
            <a:fillRect/>
          </a:stretch>
        </p:blipFill>
        <p:spPr>
          <a:xfrm>
            <a:off x="2699792" y="836712"/>
            <a:ext cx="2913452" cy="5289266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>
            <a:off x="6084168" y="0"/>
            <a:ext cx="2664296" cy="2204864"/>
          </a:xfrm>
          <a:prstGeom prst="wedgeEllipseCallout">
            <a:avLst>
              <a:gd name="adj1" fmla="val -36478"/>
              <a:gd name="adj2" fmla="val 72097"/>
            </a:avLst>
          </a:prstGeom>
          <a:blipFill>
            <a:blip r:embed="rId5" cstate="print"/>
            <a:stretch>
              <a:fillRect/>
            </a:stretch>
          </a:blipFill>
          <a:ln w="38100" cap="rnd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>
                <a:blip r:embed="rId6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а"/>
          <p:cNvSpPr/>
          <p:nvPr/>
        </p:nvSpPr>
        <p:spPr>
          <a:xfrm>
            <a:off x="251520" y="260648"/>
            <a:ext cx="2952328" cy="324036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762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"/>
          <p:cNvSpPr/>
          <p:nvPr/>
        </p:nvSpPr>
        <p:spPr>
          <a:xfrm>
            <a:off x="5364088" y="332656"/>
            <a:ext cx="2952328" cy="324036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762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"/>
          <p:cNvSpPr/>
          <p:nvPr/>
        </p:nvSpPr>
        <p:spPr>
          <a:xfrm>
            <a:off x="2915816" y="3068960"/>
            <a:ext cx="2952328" cy="324036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762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ль"/>
          <p:cNvSpPr/>
          <p:nvPr/>
        </p:nvSpPr>
        <p:spPr>
          <a:xfrm>
            <a:off x="179512" y="260648"/>
            <a:ext cx="3312368" cy="331236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ис"/>
          <p:cNvSpPr/>
          <p:nvPr/>
        </p:nvSpPr>
        <p:spPr>
          <a:xfrm>
            <a:off x="5220072" y="260648"/>
            <a:ext cx="3384376" cy="3312368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игр"/>
          <p:cNvSpPr/>
          <p:nvPr/>
        </p:nvSpPr>
        <p:spPr>
          <a:xfrm>
            <a:off x="2555776" y="2996952"/>
            <a:ext cx="3672408" cy="3528392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ал" descr="01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5148064" y="2708920"/>
            <a:ext cx="2160240" cy="3719618"/>
          </a:xfrm>
          <a:prstGeom prst="rect">
            <a:avLst/>
          </a:prstGeom>
        </p:spPr>
      </p:pic>
      <p:pic>
        <p:nvPicPr>
          <p:cNvPr id="5" name="больш" descr="010..png"/>
          <p:cNvPicPr>
            <a:picLocks noChangeAspect="1"/>
          </p:cNvPicPr>
          <p:nvPr/>
        </p:nvPicPr>
        <p:blipFill>
          <a:blip r:embed="rId4" cstate="print">
            <a:lum bright="-20000" contrast="20000"/>
          </a:blip>
          <a:stretch>
            <a:fillRect/>
          </a:stretch>
        </p:blipFill>
        <p:spPr>
          <a:xfrm>
            <a:off x="2699792" y="836712"/>
            <a:ext cx="2913452" cy="5289266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>
            <a:off x="6012160" y="188640"/>
            <a:ext cx="2880320" cy="2088232"/>
          </a:xfrm>
          <a:prstGeom prst="wedgeEllipseCallout">
            <a:avLst>
              <a:gd name="adj1" fmla="val -47442"/>
              <a:gd name="adj2" fmla="val 92808"/>
            </a:avLst>
          </a:prstGeom>
          <a:blipFill dpi="0"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11000" contrast="5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ap="rnd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>
                <a:blip r:embed="rId7"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217882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а"/>
          <p:cNvSpPr/>
          <p:nvPr/>
        </p:nvSpPr>
        <p:spPr>
          <a:xfrm>
            <a:off x="251520" y="260648"/>
            <a:ext cx="2952328" cy="324036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762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"/>
          <p:cNvSpPr/>
          <p:nvPr/>
        </p:nvSpPr>
        <p:spPr>
          <a:xfrm>
            <a:off x="5364088" y="332656"/>
            <a:ext cx="2952328" cy="324036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762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"/>
          <p:cNvSpPr/>
          <p:nvPr/>
        </p:nvSpPr>
        <p:spPr>
          <a:xfrm>
            <a:off x="2915816" y="3068960"/>
            <a:ext cx="2952328" cy="324036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762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ль"/>
          <p:cNvSpPr/>
          <p:nvPr/>
        </p:nvSpPr>
        <p:spPr>
          <a:xfrm>
            <a:off x="179512" y="260648"/>
            <a:ext cx="3240360" cy="331236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ис"/>
          <p:cNvSpPr/>
          <p:nvPr/>
        </p:nvSpPr>
        <p:spPr>
          <a:xfrm>
            <a:off x="5220072" y="260648"/>
            <a:ext cx="3384376" cy="3312368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игр"/>
          <p:cNvSpPr/>
          <p:nvPr/>
        </p:nvSpPr>
        <p:spPr>
          <a:xfrm>
            <a:off x="2627784" y="2996952"/>
            <a:ext cx="3816424" cy="3456384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ал" descr="01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4139952" y="2636912"/>
            <a:ext cx="2016224" cy="3471643"/>
          </a:xfrm>
          <a:prstGeom prst="rect">
            <a:avLst/>
          </a:prstGeom>
        </p:spPr>
      </p:pic>
      <p:pic>
        <p:nvPicPr>
          <p:cNvPr id="5" name="больш" descr="010..png"/>
          <p:cNvPicPr>
            <a:picLocks noChangeAspect="1"/>
          </p:cNvPicPr>
          <p:nvPr/>
        </p:nvPicPr>
        <p:blipFill>
          <a:blip r:embed="rId4" cstate="print">
            <a:lum bright="-20000" contrast="20000"/>
          </a:blip>
          <a:stretch>
            <a:fillRect/>
          </a:stretch>
        </p:blipFill>
        <p:spPr>
          <a:xfrm>
            <a:off x="1619672" y="1412776"/>
            <a:ext cx="2520280" cy="4575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188640"/>
            <a:ext cx="80648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РЕФЛЕКСИЯ: обсуждение, случались ли похожие ситуации в их реальной жизни, делятся своим опытом. Рассказывают о том, с какими ситуациями еще им пришлось столкнуться, как они их разрешили.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png (1).png"/>
          <p:cNvPicPr>
            <a:picLocks noChangeAspect="1"/>
          </p:cNvPicPr>
          <p:nvPr/>
        </p:nvPicPr>
        <p:blipFill>
          <a:blip r:embed="rId3" cstate="print">
            <a:lum bright="-10000" contrast="30000"/>
          </a:blip>
          <a:srcRect r="19932"/>
          <a:stretch>
            <a:fillRect/>
          </a:stretch>
        </p:blipFill>
        <p:spPr>
          <a:xfrm>
            <a:off x="323528" y="548680"/>
            <a:ext cx="7920880" cy="3799703"/>
          </a:xfrm>
          <a:prstGeom prst="rect">
            <a:avLst/>
          </a:prstGeom>
        </p:spPr>
      </p:pic>
      <p:pic>
        <p:nvPicPr>
          <p:cNvPr id="7" name="Рисунок 6" descr="девочка пнг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71813">
            <a:off x="2770750" y="2653254"/>
            <a:ext cx="2808312" cy="3635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ц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620688"/>
            <a:ext cx="1916832" cy="191683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7" name="Рисунок 16" descr="ц1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755576" y="2852936"/>
            <a:ext cx="1944216" cy="188921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9" name="Рисунок 18" descr="ц6.jpg"/>
          <p:cNvPicPr>
            <a:picLocks noChangeAspect="1"/>
          </p:cNvPicPr>
          <p:nvPr/>
        </p:nvPicPr>
        <p:blipFill>
          <a:blip r:embed="rId5" cstate="print"/>
          <a:srcRect l="42062" t="24800" b="16401"/>
          <a:stretch>
            <a:fillRect/>
          </a:stretch>
        </p:blipFill>
        <p:spPr>
          <a:xfrm>
            <a:off x="3203848" y="620688"/>
            <a:ext cx="1944216" cy="194421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20" name="Рисунок 19" descr="ц7.jpg"/>
          <p:cNvPicPr>
            <a:picLocks noChangeAspect="1"/>
          </p:cNvPicPr>
          <p:nvPr/>
        </p:nvPicPr>
        <p:blipFill>
          <a:blip r:embed="rId6" cstate="print"/>
          <a:srcRect l="22700" t="22700" r="21650" b="23750"/>
          <a:stretch>
            <a:fillRect/>
          </a:stretch>
        </p:blipFill>
        <p:spPr>
          <a:xfrm>
            <a:off x="5652120" y="620688"/>
            <a:ext cx="2020460" cy="194421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21" name="Рисунок 20" descr="ц8.jpg"/>
          <p:cNvPicPr>
            <a:picLocks noChangeAspect="1"/>
          </p:cNvPicPr>
          <p:nvPr/>
        </p:nvPicPr>
        <p:blipFill>
          <a:blip r:embed="rId7" cstate="print"/>
          <a:srcRect b="-2331"/>
          <a:stretch>
            <a:fillRect/>
          </a:stretch>
        </p:blipFill>
        <p:spPr>
          <a:xfrm>
            <a:off x="3131840" y="2852936"/>
            <a:ext cx="2016224" cy="187220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22" name="Рисунок 21" descr="ц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52120" y="2852936"/>
            <a:ext cx="2088232" cy="187220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4338" name="Picture 2" descr="https://img0.liveinternet.ru/images/attach/d/1/131/839/131839992_2215d689cb55.png"/>
          <p:cNvPicPr>
            <a:picLocks noChangeAspect="1" noChangeArrowheads="1"/>
          </p:cNvPicPr>
          <p:nvPr/>
        </p:nvPicPr>
        <p:blipFill>
          <a:blip r:embed="rId9" cstate="print">
            <a:lum bright="-20000" contrast="20000"/>
          </a:blip>
          <a:srcRect/>
          <a:stretch>
            <a:fillRect/>
          </a:stretch>
        </p:blipFill>
        <p:spPr bwMode="auto">
          <a:xfrm flipH="1">
            <a:off x="6732240" y="4293096"/>
            <a:ext cx="2057293" cy="2174055"/>
          </a:xfrm>
          <a:prstGeom prst="rect">
            <a:avLst/>
          </a:prstGeom>
          <a:noFill/>
        </p:spPr>
      </p:pic>
      <p:pic>
        <p:nvPicPr>
          <p:cNvPr id="23" name="Picture 6" descr="https://static.wixstatic.com/media/678808_57f410a5c0e440e097871a8d8d2ee232.png"/>
          <p:cNvPicPr>
            <a:picLocks noChangeAspect="1" noChangeArrowheads="1"/>
          </p:cNvPicPr>
          <p:nvPr/>
        </p:nvPicPr>
        <p:blipFill>
          <a:blip r:embed="rId10" cstate="print">
            <a:lum bright="-10000" contrast="20000"/>
          </a:blip>
          <a:srcRect/>
          <a:stretch>
            <a:fillRect/>
          </a:stretch>
        </p:blipFill>
        <p:spPr bwMode="auto">
          <a:xfrm rot="1052921">
            <a:off x="1703184" y="3925282"/>
            <a:ext cx="1771660" cy="2493308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699792" y="5877272"/>
            <a:ext cx="45365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Ребята, кто из животных радуется? </a:t>
            </a:r>
          </a:p>
          <a:p>
            <a:pPr algn="ctr"/>
            <a:r>
              <a:rPr lang="ru-RU" sz="19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Подумайте, по какой причине!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91472" y="0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МЕДИА-КЕЙС «КРОШКА ЕНОТ»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88529E-6 L -0.27951 -0.32493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0" y="-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https://img-fotki.yandex.ru/get/8/102699435.71c/0_8d54b_21a8c0e3_XXXL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 l="7148" t="16667" r="3099" b="10417"/>
          <a:stretch>
            <a:fillRect/>
          </a:stretch>
        </p:blipFill>
        <p:spPr bwMode="auto">
          <a:xfrm>
            <a:off x="2339752" y="3429000"/>
            <a:ext cx="7165304" cy="72007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1520" y="260648"/>
            <a:ext cx="86409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Неожиданно из-за кустов показалась чья-то голова. Это был Львёнок.</a:t>
            </a:r>
          </a:p>
          <a:p>
            <a:pPr algn="just"/>
            <a:r>
              <a:rPr lang="ru-RU" sz="19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- Привет! - сказал Енот, - почему ты прячешься?</a:t>
            </a:r>
          </a:p>
          <a:p>
            <a:pPr algn="just"/>
            <a:r>
              <a:rPr lang="ru-RU" sz="19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-Привет, - сказал Львёнок, - мама говорит, что я должен быть злым и уметь </a:t>
            </a:r>
            <a:r>
              <a:rPr lang="ru-RU" sz="19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рррычать</a:t>
            </a:r>
            <a:r>
              <a:rPr lang="ru-RU" sz="19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. А я не знаю, как это, быть злым? </a:t>
            </a:r>
          </a:p>
        </p:txBody>
      </p:sp>
      <p:pic>
        <p:nvPicPr>
          <p:cNvPr id="15" name="Рисунок 14" descr="лев3.jpg"/>
          <p:cNvPicPr>
            <a:picLocks noChangeAspect="1"/>
          </p:cNvPicPr>
          <p:nvPr/>
        </p:nvPicPr>
        <p:blipFill>
          <a:blip r:embed="rId4" cstate="print"/>
          <a:srcRect l="23954" t="20760" r="20153" b="18556"/>
          <a:stretch>
            <a:fillRect/>
          </a:stretch>
        </p:blipFill>
        <p:spPr>
          <a:xfrm>
            <a:off x="4067944" y="3140968"/>
            <a:ext cx="3744416" cy="4003645"/>
          </a:xfrm>
          <a:prstGeom prst="rect">
            <a:avLst/>
          </a:prstGeom>
        </p:spPr>
      </p:pic>
      <p:pic>
        <p:nvPicPr>
          <p:cNvPr id="15366" name="Picture 6" descr="https://img-fotki.yandex.ru/get/8/102699435.71c/0_8d54b_21a8c0e3_XXXL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 l="7148" t="16667" r="3099" b="10417"/>
          <a:stretch>
            <a:fillRect/>
          </a:stretch>
        </p:blipFill>
        <p:spPr bwMode="auto">
          <a:xfrm>
            <a:off x="1187624" y="4941168"/>
            <a:ext cx="8712968" cy="2160240"/>
          </a:xfrm>
          <a:prstGeom prst="rect">
            <a:avLst/>
          </a:prstGeom>
          <a:noFill/>
        </p:spPr>
      </p:pic>
      <p:pic>
        <p:nvPicPr>
          <p:cNvPr id="8" name="Рисунок 7" descr="ен.png"/>
          <p:cNvPicPr>
            <a:picLocks noChangeAspect="1"/>
          </p:cNvPicPr>
          <p:nvPr/>
        </p:nvPicPr>
        <p:blipFill>
          <a:blip r:embed="rId5" cstate="print">
            <a:lum bright="-10000" contrast="20000"/>
          </a:blip>
          <a:stretch>
            <a:fillRect/>
          </a:stretch>
        </p:blipFill>
        <p:spPr>
          <a:xfrm>
            <a:off x="-252536" y="2636912"/>
            <a:ext cx="3273167" cy="4474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80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79512" y="2420888"/>
            <a:ext cx="2228323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Р-Р-Р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644008" y="2492896"/>
            <a:ext cx="2228323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Р-Р-Р</a:t>
            </a:r>
          </a:p>
        </p:txBody>
      </p:sp>
      <p:pic>
        <p:nvPicPr>
          <p:cNvPr id="13" name="Рисунок 12" descr="кот2.jpg"/>
          <p:cNvPicPr>
            <a:picLocks noChangeAspect="1"/>
          </p:cNvPicPr>
          <p:nvPr/>
        </p:nvPicPr>
        <p:blipFill>
          <a:blip r:embed="rId5" cstate="print"/>
          <a:srcRect l="42222" b="56300"/>
          <a:stretch>
            <a:fillRect/>
          </a:stretch>
        </p:blipFill>
        <p:spPr>
          <a:xfrm>
            <a:off x="251520" y="2132856"/>
            <a:ext cx="2047473" cy="1911857"/>
          </a:xfrm>
          <a:prstGeom prst="rect">
            <a:avLst/>
          </a:prstGeom>
          <a:ln w="28575">
            <a:solidFill>
              <a:srgbClr val="FF3300"/>
            </a:solidFill>
          </a:ln>
        </p:spPr>
      </p:pic>
      <p:pic>
        <p:nvPicPr>
          <p:cNvPr id="14" name="Рисунок 13" descr="з3.jpg"/>
          <p:cNvPicPr>
            <a:picLocks noChangeAspect="1"/>
          </p:cNvPicPr>
          <p:nvPr/>
        </p:nvPicPr>
        <p:blipFill>
          <a:blip r:embed="rId6" cstate="print"/>
          <a:srcRect r="11001" b="36350"/>
          <a:stretch>
            <a:fillRect/>
          </a:stretch>
        </p:blipFill>
        <p:spPr>
          <a:xfrm flipH="1">
            <a:off x="4788024" y="2132856"/>
            <a:ext cx="1944216" cy="1933208"/>
          </a:xfrm>
          <a:prstGeom prst="rect">
            <a:avLst/>
          </a:prstGeom>
          <a:ln w="28575">
            <a:solidFill>
              <a:srgbClr val="FF33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27584" y="188640"/>
            <a:ext cx="666124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Ребята, давайте поможем Львёнку! </a:t>
            </a:r>
          </a:p>
          <a:p>
            <a:pPr algn="ctr">
              <a:lnSpc>
                <a:spcPct val="150000"/>
              </a:lnSpc>
            </a:pP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Найдите на картинках зверят, которые злятся. </a:t>
            </a:r>
          </a:p>
          <a:p>
            <a:pPr algn="ctr">
              <a:lnSpc>
                <a:spcPct val="150000"/>
              </a:lnSpc>
            </a:pP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Давайте научим Львёнка рычать!</a:t>
            </a:r>
          </a:p>
        </p:txBody>
      </p:sp>
      <p:pic>
        <p:nvPicPr>
          <p:cNvPr id="15366" name="Picture 6" descr="https://img-fotki.yandex.ru/get/8/102699435.71c/0_8d54b_21a8c0e3_XXXL.jpg"/>
          <p:cNvPicPr>
            <a:picLocks noChangeAspect="1" noChangeArrowheads="1"/>
          </p:cNvPicPr>
          <p:nvPr/>
        </p:nvPicPr>
        <p:blipFill>
          <a:blip r:embed="rId7" cstate="print">
            <a:lum bright="10000" contrast="20000"/>
          </a:blip>
          <a:srcRect l="7148" t="16667" r="3099" b="35647"/>
          <a:stretch>
            <a:fillRect/>
          </a:stretch>
        </p:blipFill>
        <p:spPr bwMode="auto">
          <a:xfrm>
            <a:off x="1259632" y="5445224"/>
            <a:ext cx="8712968" cy="1412776"/>
          </a:xfrm>
          <a:prstGeom prst="rect">
            <a:avLst/>
          </a:prstGeom>
          <a:noFill/>
        </p:spPr>
      </p:pic>
      <p:pic>
        <p:nvPicPr>
          <p:cNvPr id="9" name="Рисунок 8" descr="лев3.jpg"/>
          <p:cNvPicPr>
            <a:picLocks noChangeAspect="1"/>
          </p:cNvPicPr>
          <p:nvPr/>
        </p:nvPicPr>
        <p:blipFill>
          <a:blip r:embed="rId8" cstate="print"/>
          <a:srcRect l="23954" t="20760" r="20153" b="18556"/>
          <a:stretch>
            <a:fillRect/>
          </a:stretch>
        </p:blipFill>
        <p:spPr>
          <a:xfrm rot="719942">
            <a:off x="946948" y="4175537"/>
            <a:ext cx="2628038" cy="2809979"/>
          </a:xfrm>
          <a:prstGeom prst="rect">
            <a:avLst/>
          </a:prstGeom>
        </p:spPr>
      </p:pic>
      <p:pic>
        <p:nvPicPr>
          <p:cNvPr id="8" name="Рисунок 7" descr="ен.png"/>
          <p:cNvPicPr>
            <a:picLocks noChangeAspect="1"/>
          </p:cNvPicPr>
          <p:nvPr/>
        </p:nvPicPr>
        <p:blipFill>
          <a:blip r:embed="rId9" cstate="print">
            <a:lum bright="-10000" contrast="20000"/>
          </a:blip>
          <a:stretch>
            <a:fillRect/>
          </a:stretch>
        </p:blipFill>
        <p:spPr>
          <a:xfrm>
            <a:off x="0" y="4005064"/>
            <a:ext cx="2430361" cy="3322340"/>
          </a:xfrm>
          <a:prstGeom prst="rect">
            <a:avLst/>
          </a:prstGeom>
        </p:spPr>
      </p:pic>
      <p:pic>
        <p:nvPicPr>
          <p:cNvPr id="12" name="Рисунок 11" descr="пес1.jpg"/>
          <p:cNvPicPr>
            <a:picLocks noChangeAspect="1"/>
          </p:cNvPicPr>
          <p:nvPr/>
        </p:nvPicPr>
        <p:blipFill>
          <a:blip r:embed="rId10" cstate="print">
            <a:lum bright="10000" contrast="20000"/>
          </a:blip>
          <a:stretch>
            <a:fillRect/>
          </a:stretch>
        </p:blipFill>
        <p:spPr>
          <a:xfrm>
            <a:off x="6948264" y="2132856"/>
            <a:ext cx="1944216" cy="1932551"/>
          </a:xfrm>
          <a:prstGeom prst="rect">
            <a:avLst/>
          </a:prstGeom>
          <a:ln w="28575">
            <a:solidFill>
              <a:srgbClr val="FF3300"/>
            </a:solidFill>
          </a:ln>
        </p:spPr>
      </p:pic>
      <p:pic>
        <p:nvPicPr>
          <p:cNvPr id="21506" name="Picture 2" descr="https://im0-tub-ru.yandex.net/i?id=ff97fa5c2b56f754f3d8ce9caf0e9c35-l&amp;n=13"/>
          <p:cNvPicPr>
            <a:picLocks noChangeAspect="1" noChangeArrowheads="1"/>
          </p:cNvPicPr>
          <p:nvPr/>
        </p:nvPicPr>
        <p:blipFill>
          <a:blip r:embed="rId11" cstate="print"/>
          <a:srcRect r="29822" b="39569"/>
          <a:stretch>
            <a:fillRect/>
          </a:stretch>
        </p:blipFill>
        <p:spPr bwMode="auto">
          <a:xfrm>
            <a:off x="2483768" y="2132856"/>
            <a:ext cx="2088232" cy="1944216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</p:pic>
      <p:pic>
        <p:nvPicPr>
          <p:cNvPr id="15" name="РЫК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7020272" y="21328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71785E-6 L 1.01667 0.00139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00" y="1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31214E-6 L 1.17049 0.00994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504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9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67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764704"/>
            <a:ext cx="5472608" cy="4041911"/>
          </a:xfrm>
          <a:prstGeom prst="rect">
            <a:avLst/>
          </a:prstGeom>
          <a:ln w="38100">
            <a:solidFill>
              <a:srgbClr val="9933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Блок-схема: узел 4"/>
          <p:cNvSpPr/>
          <p:nvPr/>
        </p:nvSpPr>
        <p:spPr>
          <a:xfrm>
            <a:off x="323528" y="620688"/>
            <a:ext cx="1800200" cy="1656184"/>
          </a:xfrm>
          <a:prstGeom prst="flowChartConnector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9933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23528" y="2492896"/>
            <a:ext cx="1800200" cy="1656184"/>
          </a:xfrm>
          <a:prstGeom prst="flowChartConnector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rgbClr val="9933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323528" y="4365104"/>
            <a:ext cx="1800200" cy="1656184"/>
          </a:xfrm>
          <a:prstGeom prst="flowChartConnector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9933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771800" y="5013176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4C216D"/>
                </a:solidFill>
              </a:rPr>
              <a:t>Мама не разрешала детям брать свои бусы. Маша не послушала её и взяла. Роме тоже захотелось поиграть с бусами и он стал тянуть их на себя. Нитка порвалась, и бусы рассыпались по полу.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15816" y="0"/>
            <a:ext cx="622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МЕДИА-КЕЙС «ЧУВСТВУЮ ГОВОРЮ. ДЕЛАЮ.»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10128_090536.jpg"/>
          <p:cNvPicPr>
            <a:picLocks noChangeAspect="1"/>
          </p:cNvPicPr>
          <p:nvPr/>
        </p:nvPicPr>
        <p:blipFill>
          <a:blip r:embed="rId3" cstate="print"/>
          <a:srcRect l="6108" b="4072"/>
          <a:stretch>
            <a:fillRect/>
          </a:stretch>
        </p:blipFill>
        <p:spPr>
          <a:xfrm rot="5400000">
            <a:off x="-99921" y="828113"/>
            <a:ext cx="3007138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20210120_091308.jp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rcRect l="11044" t="11649" r="17784" b="11453"/>
          <a:stretch>
            <a:fillRect/>
          </a:stretch>
        </p:blipFill>
        <p:spPr>
          <a:xfrm rot="5400000">
            <a:off x="6169766" y="751114"/>
            <a:ext cx="2894108" cy="2345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ч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3212976"/>
            <a:ext cx="4073378" cy="3311906"/>
          </a:xfrm>
          <a:prstGeom prst="rect">
            <a:avLst/>
          </a:prstGeom>
        </p:spPr>
      </p:pic>
      <p:pic>
        <p:nvPicPr>
          <p:cNvPr id="14" name="Рисунок 13" descr="20210129_113541.jpg"/>
          <p:cNvPicPr>
            <a:picLocks noChangeAspect="1"/>
          </p:cNvPicPr>
          <p:nvPr/>
        </p:nvPicPr>
        <p:blipFill>
          <a:blip r:embed="rId6" cstate="print"/>
          <a:srcRect l="15838" t="3800" r="3214" b="7039"/>
          <a:stretch>
            <a:fillRect/>
          </a:stretch>
        </p:blipFill>
        <p:spPr>
          <a:xfrm rot="5400000">
            <a:off x="2765870" y="2282802"/>
            <a:ext cx="3380582" cy="2792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ч7.pn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2051720" y="764704"/>
            <a:ext cx="4968552" cy="4039737"/>
          </a:xfrm>
          <a:prstGeom prst="rect">
            <a:avLst/>
          </a:prstGeom>
        </p:spPr>
      </p:pic>
      <p:pic>
        <p:nvPicPr>
          <p:cNvPr id="4" name="Рисунок 3" descr="бб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8479" t="6951" r="7614"/>
          <a:stretch>
            <a:fillRect/>
          </a:stretch>
        </p:blipFill>
        <p:spPr>
          <a:xfrm>
            <a:off x="1475657" y="404664"/>
            <a:ext cx="6408712" cy="58550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7784" y="2348880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FF0000"/>
                </a:solidFill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3000" b="1" dirty="0">
                <a:solidFill>
                  <a:srgbClr val="FF0000"/>
                </a:solidFill>
                <a:cs typeface="Times New Roman" pitchFamily="18" charset="0"/>
              </a:rPr>
              <a:t>за  ваше </a:t>
            </a:r>
          </a:p>
          <a:p>
            <a:pPr algn="ctr"/>
            <a:r>
              <a:rPr lang="ru-RU" sz="3000" b="1" dirty="0">
                <a:solidFill>
                  <a:srgbClr val="FF0000"/>
                </a:solidFill>
                <a:cs typeface="Times New Roman" pitchFamily="18" charset="0"/>
              </a:rPr>
              <a:t>внимание!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10119_111130.jpg"/>
          <p:cNvPicPr>
            <a:picLocks noChangeAspect="1"/>
          </p:cNvPicPr>
          <p:nvPr/>
        </p:nvPicPr>
        <p:blipFill>
          <a:blip r:embed="rId3" cstate="print"/>
          <a:srcRect l="12036" t="1421" r="12310" b="6878"/>
          <a:stretch>
            <a:fillRect/>
          </a:stretch>
        </p:blipFill>
        <p:spPr>
          <a:xfrm rot="5400000">
            <a:off x="5868144" y="476672"/>
            <a:ext cx="3168352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20210211_093501.jpg"/>
          <p:cNvPicPr>
            <a:picLocks noChangeAspect="1"/>
          </p:cNvPicPr>
          <p:nvPr/>
        </p:nvPicPr>
        <p:blipFill>
          <a:blip r:embed="rId4" cstate="print"/>
          <a:srcRect l="22204" t="3401" b="10500"/>
          <a:stretch>
            <a:fillRect/>
          </a:stretch>
        </p:blipFill>
        <p:spPr>
          <a:xfrm rot="5400000">
            <a:off x="192176" y="608024"/>
            <a:ext cx="3240360" cy="2689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20221017_103505.jpg"/>
          <p:cNvPicPr>
            <a:picLocks noChangeAspect="1"/>
          </p:cNvPicPr>
          <p:nvPr/>
        </p:nvPicPr>
        <p:blipFill>
          <a:blip r:embed="rId5" cstate="print"/>
          <a:srcRect l="2751" t="19550" r="3538" b="8001"/>
          <a:stretch>
            <a:fillRect/>
          </a:stretch>
        </p:blipFill>
        <p:spPr>
          <a:xfrm>
            <a:off x="2339752" y="3861048"/>
            <a:ext cx="4464496" cy="2588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ч7.png"/>
          <p:cNvPicPr>
            <a:picLocks noChangeAspect="1"/>
          </p:cNvPicPr>
          <p:nvPr/>
        </p:nvPicPr>
        <p:blipFill>
          <a:blip r:embed="rId6" cstate="print">
            <a:lum bright="-10000"/>
          </a:blip>
          <a:stretch>
            <a:fillRect/>
          </a:stretch>
        </p:blipFill>
        <p:spPr>
          <a:xfrm>
            <a:off x="2987824" y="1052736"/>
            <a:ext cx="3240360" cy="26346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5856" y="1268760"/>
            <a:ext cx="252028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Times New Roman" pitchFamily="18" charset="0"/>
              </a:rPr>
              <a:t>Привлечь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Times New Roman" pitchFamily="18" charset="0"/>
              </a:rPr>
              <a:t>внимание и удивить современных ребят – задача не из легких.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210119_104727.jpg"/>
          <p:cNvPicPr>
            <a:picLocks noChangeAspect="1"/>
          </p:cNvPicPr>
          <p:nvPr/>
        </p:nvPicPr>
        <p:blipFill>
          <a:blip r:embed="rId3" cstate="print"/>
          <a:srcRect l="19649" t="23417" r="28960" b="24184"/>
          <a:stretch>
            <a:fillRect/>
          </a:stretch>
        </p:blipFill>
        <p:spPr>
          <a:xfrm rot="5400000">
            <a:off x="5838495" y="650336"/>
            <a:ext cx="3312368" cy="2532991"/>
          </a:xfrm>
          <a:prstGeom prst="rect">
            <a:avLst/>
          </a:prstGeom>
        </p:spPr>
      </p:pic>
      <p:pic>
        <p:nvPicPr>
          <p:cNvPr id="7" name="Рисунок 6" descr="20210119_105834.jpg"/>
          <p:cNvPicPr>
            <a:picLocks noChangeAspect="1"/>
          </p:cNvPicPr>
          <p:nvPr/>
        </p:nvPicPr>
        <p:blipFill>
          <a:blip r:embed="rId4" cstate="print"/>
          <a:srcRect l="23343" t="30428" r="4469"/>
          <a:stretch>
            <a:fillRect/>
          </a:stretch>
        </p:blipFill>
        <p:spPr>
          <a:xfrm rot="5400000">
            <a:off x="2834064" y="774449"/>
            <a:ext cx="3187840" cy="2304256"/>
          </a:xfrm>
          <a:prstGeom prst="rect">
            <a:avLst/>
          </a:prstGeom>
        </p:spPr>
      </p:pic>
      <p:pic>
        <p:nvPicPr>
          <p:cNvPr id="8" name="Рисунок 7" descr="20210128_092216.jpg"/>
          <p:cNvPicPr>
            <a:picLocks noChangeAspect="1"/>
          </p:cNvPicPr>
          <p:nvPr/>
        </p:nvPicPr>
        <p:blipFill>
          <a:blip r:embed="rId5" cstate="print"/>
          <a:srcRect l="21055" t="15781" r="8261" b="12031"/>
          <a:stretch>
            <a:fillRect/>
          </a:stretch>
        </p:blipFill>
        <p:spPr>
          <a:xfrm rot="5400000">
            <a:off x="-133523" y="645691"/>
            <a:ext cx="3290366" cy="25202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576" y="4005064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>
                <a:cs typeface="Times New Roman" pitchFamily="18" charset="0"/>
              </a:rPr>
              <a:t>Если образы и действия для дошкольника интересны </a:t>
            </a:r>
          </a:p>
          <a:p>
            <a:pPr algn="ctr">
              <a:lnSpc>
                <a:spcPct val="150000"/>
              </a:lnSpc>
            </a:pPr>
            <a:r>
              <a:rPr lang="ru-RU" sz="2000" dirty="0">
                <a:cs typeface="Times New Roman" pitchFamily="18" charset="0"/>
              </a:rPr>
              <a:t>и вызывают яркие эмоции, </a:t>
            </a:r>
          </a:p>
          <a:p>
            <a:pPr algn="ctr">
              <a:lnSpc>
                <a:spcPct val="150000"/>
              </a:lnSpc>
            </a:pPr>
            <a:r>
              <a:rPr lang="ru-RU" sz="2000" dirty="0">
                <a:cs typeface="Times New Roman" pitchFamily="18" charset="0"/>
              </a:rPr>
              <a:t>он  непроизвольно запоминает информацию!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564904"/>
            <a:ext cx="54726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1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Актуальность технологии </a:t>
            </a:r>
            <a:r>
              <a:rPr lang="ru-RU" sz="21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медиа-кейсов</a:t>
            </a:r>
            <a:r>
              <a:rPr lang="ru-RU" sz="21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1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они соответствуют требованиям государственной образовательной политики;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способствуют реализации комплексного подхода и развитию интегративных качеств ребенка;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нацелены на личностно-ориентированное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деятельностное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обучение.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260648"/>
            <a:ext cx="84249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Кейс-технология</a:t>
            </a:r>
          </a:p>
          <a:p>
            <a:pPr algn="ctr"/>
            <a:r>
              <a:rPr lang="ru-RU" sz="2100" i="1" dirty="0">
                <a:latin typeface="Times New Roman" pitchFamily="18" charset="0"/>
                <a:cs typeface="Times New Roman" pitchFamily="18" charset="0"/>
              </a:rPr>
              <a:t>от лат. «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casus</a:t>
            </a:r>
            <a:r>
              <a:rPr lang="ru-RU" sz="2100" i="1" dirty="0">
                <a:latin typeface="Times New Roman" pitchFamily="18" charset="0"/>
                <a:cs typeface="Times New Roman" pitchFamily="18" charset="0"/>
              </a:rPr>
              <a:t>» (запутанный, необычный случай)</a:t>
            </a:r>
          </a:p>
          <a:p>
            <a:pPr algn="ctr"/>
            <a:r>
              <a:rPr lang="ru-RU" sz="2100" i="1" dirty="0">
                <a:latin typeface="Times New Roman" pitchFamily="18" charset="0"/>
                <a:cs typeface="Times New Roman" pitchFamily="18" charset="0"/>
              </a:rPr>
              <a:t>и от англ. «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cace</a:t>
            </a:r>
            <a:r>
              <a:rPr lang="ru-RU" sz="2100" i="1" dirty="0">
                <a:latin typeface="Times New Roman" pitchFamily="18" charset="0"/>
                <a:cs typeface="Times New Roman" pitchFamily="18" charset="0"/>
              </a:rPr>
              <a:t>» - портфель, чемоданчик.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Впервые была реализована в Гарвардской школе бизнеса в 1908г. ее основоположником Христофором Колумбом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Лэнгделлом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а в нашей стране данная технология совсем молода. </a:t>
            </a:r>
          </a:p>
          <a:p>
            <a:pPr algn="just"/>
            <a:endParaRPr lang="ru-RU" sz="21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ИРИНА\конкурсы 23-24\Марафон\для презентации\2. Моя находка. Материал для видео\фото4.jpg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-20000" contrast="40000"/>
          </a:blip>
          <a:srcRect l="33646" t="19041" r="35876" b="26032"/>
          <a:stretch>
            <a:fillRect/>
          </a:stretch>
        </p:blipFill>
        <p:spPr bwMode="auto">
          <a:xfrm>
            <a:off x="5868144" y="2636912"/>
            <a:ext cx="2952328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то11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3523" t="25850" r="53939" b="34250"/>
          <a:stretch>
            <a:fillRect/>
          </a:stretch>
        </p:blipFill>
        <p:spPr>
          <a:xfrm>
            <a:off x="3563888" y="2348880"/>
            <a:ext cx="3096344" cy="2178909"/>
          </a:xfrm>
          <a:prstGeom prst="roundRect">
            <a:avLst>
              <a:gd name="adj" fmla="val 16667"/>
            </a:avLst>
          </a:prstGeom>
          <a:ln w="38100"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Фото10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9838" t="17315" r="55512" b="20634"/>
          <a:stretch>
            <a:fillRect/>
          </a:stretch>
        </p:blipFill>
        <p:spPr>
          <a:xfrm>
            <a:off x="323528" y="332656"/>
            <a:ext cx="1944216" cy="2607017"/>
          </a:xfrm>
          <a:prstGeom prst="roundRect">
            <a:avLst>
              <a:gd name="adj" fmla="val 16667"/>
            </a:avLst>
          </a:prstGeom>
          <a:ln w="38100">
            <a:solidFill>
              <a:schemeClr val="tx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Фото10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53937" t="18449" r="12201" b="20553"/>
          <a:stretch>
            <a:fillRect/>
          </a:stretch>
        </p:blipFill>
        <p:spPr>
          <a:xfrm>
            <a:off x="1403648" y="1988840"/>
            <a:ext cx="1975254" cy="2664296"/>
          </a:xfrm>
          <a:prstGeom prst="roundRect">
            <a:avLst>
              <a:gd name="adj" fmla="val 16667"/>
            </a:avLst>
          </a:prstGeom>
          <a:ln w="38100">
            <a:solidFill>
              <a:schemeClr val="tx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Фото11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53939" t="23750" r="3523" b="33200"/>
          <a:stretch>
            <a:fillRect/>
          </a:stretch>
        </p:blipFill>
        <p:spPr>
          <a:xfrm>
            <a:off x="5796136" y="332656"/>
            <a:ext cx="3096344" cy="2350927"/>
          </a:xfrm>
          <a:prstGeom prst="roundRect">
            <a:avLst>
              <a:gd name="adj" fmla="val 16667"/>
            </a:avLst>
          </a:prstGeom>
          <a:ln w="38100"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ая выноска 10"/>
          <p:cNvSpPr/>
          <p:nvPr/>
        </p:nvSpPr>
        <p:spPr>
          <a:xfrm>
            <a:off x="2771800" y="620688"/>
            <a:ext cx="2664296" cy="936104"/>
          </a:xfrm>
          <a:prstGeom prst="wedgeRectCallout">
            <a:avLst>
              <a:gd name="adj1" fmla="val -73335"/>
              <a:gd name="adj2" fmla="val 55820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Результат работы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7020272" y="3212976"/>
            <a:ext cx="1872208" cy="936104"/>
          </a:xfrm>
          <a:prstGeom prst="wedgeRectCallout">
            <a:avLst>
              <a:gd name="adj1" fmla="val -90415"/>
              <a:gd name="adj2" fmla="val -109079"/>
            </a:avLst>
          </a:prstGeom>
          <a:solidFill>
            <a:srgbClr val="CCFFCC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Достоинство </a:t>
            </a:r>
          </a:p>
        </p:txBody>
      </p:sp>
      <p:pic>
        <p:nvPicPr>
          <p:cNvPr id="16" name="Рисунок 15" descr="Фото12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rcRect l="46043" t="25850" r="4892" b="34250"/>
          <a:stretch>
            <a:fillRect/>
          </a:stretch>
        </p:blipFill>
        <p:spPr>
          <a:xfrm>
            <a:off x="3491880" y="4509120"/>
            <a:ext cx="3240360" cy="19860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Прямоугольная выноска 13"/>
          <p:cNvSpPr/>
          <p:nvPr/>
        </p:nvSpPr>
        <p:spPr>
          <a:xfrm>
            <a:off x="395536" y="5517232"/>
            <a:ext cx="2736304" cy="936104"/>
          </a:xfrm>
          <a:prstGeom prst="wedgeRectCallout">
            <a:avLst>
              <a:gd name="adj1" fmla="val 69115"/>
              <a:gd name="adj2" fmla="val -140094"/>
            </a:avLst>
          </a:prstGeom>
          <a:solidFill>
            <a:srgbClr val="FFCC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Базовое основание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548680"/>
            <a:ext cx="2885391" cy="4102503"/>
          </a:xfrm>
          <a:prstGeom prst="rect">
            <a:avLst/>
          </a:prstGeom>
          <a:ln w="38100">
            <a:solidFill>
              <a:srgbClr val="99FF66"/>
            </a:solidFill>
          </a:ln>
        </p:spPr>
      </p:pic>
      <p:sp>
        <p:nvSpPr>
          <p:cNvPr id="5" name="Блок-схема: узел 4"/>
          <p:cNvSpPr/>
          <p:nvPr/>
        </p:nvSpPr>
        <p:spPr>
          <a:xfrm>
            <a:off x="323528" y="260648"/>
            <a:ext cx="1800200" cy="1656184"/>
          </a:xfrm>
          <a:prstGeom prst="flowChartConnector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99FF66"/>
            </a:solidFill>
          </a:ln>
          <a:effectLst>
            <a:glow rad="228600">
              <a:srgbClr val="00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23528" y="2348880"/>
            <a:ext cx="1800200" cy="1656184"/>
          </a:xfrm>
          <a:prstGeom prst="flowChartConnector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99FF66"/>
            </a:solidFill>
          </a:ln>
          <a:effectLst>
            <a:glow rad="228600">
              <a:srgbClr val="00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323528" y="4365104"/>
            <a:ext cx="1800200" cy="1656184"/>
          </a:xfrm>
          <a:prstGeom prst="flowChartConnector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rgbClr val="99FF66"/>
            </a:solidFill>
          </a:ln>
          <a:effectLst>
            <a:glow rad="228600">
              <a:srgbClr val="00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55776" y="4869160"/>
            <a:ext cx="295232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n>
                  <a:solidFill>
                    <a:srgbClr val="33CC33"/>
                  </a:solidFill>
                </a:ln>
                <a:solidFill>
                  <a:srgbClr val="33CC33"/>
                </a:solidFill>
                <a:cs typeface="Times New Roman" pitchFamily="18" charset="0"/>
              </a:rPr>
              <a:t>Во дворе ребята играли в игру «Догонялки».</a:t>
            </a:r>
          </a:p>
          <a:p>
            <a:pPr algn="just"/>
            <a:r>
              <a:rPr lang="ru-RU" sz="1600" dirty="0">
                <a:ln>
                  <a:solidFill>
                    <a:srgbClr val="33CC33"/>
                  </a:solidFill>
                </a:ln>
                <a:solidFill>
                  <a:srgbClr val="33CC33"/>
                </a:solidFill>
                <a:cs typeface="Times New Roman" pitchFamily="18" charset="0"/>
              </a:rPr>
              <a:t> Вася подошел к ним и стал ставить мальчикам подножки. Ребята стали падать.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6136" y="476672"/>
            <a:ext cx="3131840" cy="5539978"/>
          </a:xfrm>
          <a:prstGeom prst="rect">
            <a:avLst/>
          </a:prstGeom>
          <a:solidFill>
            <a:srgbClr val="FFCC99">
              <a:alpha val="41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кейса: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ситуация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случай или историю из жизни;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контекст ситуации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хронология места, особенности действий и участники ситуации;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комментарий ситуации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предоставляется  автором;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вопросы или задания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работы с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кейсом.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33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220112_091513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rcRect l="11538" b="7692"/>
          <a:stretch>
            <a:fillRect/>
          </a:stretch>
        </p:blipFill>
        <p:spPr>
          <a:xfrm rot="16200000" flipH="1">
            <a:off x="-36512" y="692696"/>
            <a:ext cx="3312368" cy="2592288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7" name="Прямоугольная выноска 6"/>
          <p:cNvSpPr/>
          <p:nvPr/>
        </p:nvSpPr>
        <p:spPr>
          <a:xfrm>
            <a:off x="3347864" y="620688"/>
            <a:ext cx="5400600" cy="1512168"/>
          </a:xfrm>
          <a:prstGeom prst="wedgeRectCallout">
            <a:avLst>
              <a:gd name="adj1" fmla="val -74702"/>
              <a:gd name="adj2" fmla="val 5178"/>
            </a:avLst>
          </a:prstGeom>
          <a:solidFill>
            <a:srgbClr val="FFE0D1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582C00"/>
                </a:solidFill>
                <a:cs typeface="Times New Roman" pitchFamily="18" charset="0"/>
              </a:rPr>
              <a:t>Любая предложенная в кейсе ситуация должна предполагать несколько вариантов решения и быть максимально приближена к личному опыту детей.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20211014_115256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rcRect l="20826" t="8018" r="3679" b="15620"/>
          <a:stretch>
            <a:fillRect/>
          </a:stretch>
        </p:blipFill>
        <p:spPr>
          <a:xfrm rot="5400000">
            <a:off x="5527970" y="3304848"/>
            <a:ext cx="3744413" cy="2840591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9" name="Прямоугольная выноска 8"/>
          <p:cNvSpPr/>
          <p:nvPr/>
        </p:nvSpPr>
        <p:spPr>
          <a:xfrm>
            <a:off x="323528" y="3933056"/>
            <a:ext cx="5184576" cy="2520280"/>
          </a:xfrm>
          <a:prstGeom prst="wedgeRectCallout">
            <a:avLst>
              <a:gd name="adj1" fmla="val 76783"/>
              <a:gd name="adj2" fmla="val -28479"/>
            </a:avLst>
          </a:prstGeom>
          <a:solidFill>
            <a:srgbClr val="FFE0D1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rgbClr val="582C00"/>
                </a:solidFill>
                <a:cs typeface="Times New Roman" pitchFamily="18" charset="0"/>
              </a:rPr>
              <a:t>Очень важно принимать любой детский ответ, даже самый фантастический, ведь главная задача – научить дошкольников аргументировать свое мнение и прийти к общему мнению.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ал" descr="01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5148064" y="2708920"/>
            <a:ext cx="2160240" cy="3719618"/>
          </a:xfrm>
          <a:prstGeom prst="rect">
            <a:avLst/>
          </a:prstGeom>
        </p:spPr>
      </p:pic>
      <p:pic>
        <p:nvPicPr>
          <p:cNvPr id="5" name="больш" descr="010..png"/>
          <p:cNvPicPr>
            <a:picLocks noChangeAspect="1"/>
          </p:cNvPicPr>
          <p:nvPr/>
        </p:nvPicPr>
        <p:blipFill>
          <a:blip r:embed="rId4" cstate="print">
            <a:lum bright="-20000" contrast="20000"/>
          </a:blip>
          <a:stretch>
            <a:fillRect/>
          </a:stretch>
        </p:blipFill>
        <p:spPr>
          <a:xfrm>
            <a:off x="0" y="836712"/>
            <a:ext cx="2913452" cy="5289266"/>
          </a:xfrm>
          <a:prstGeom prst="rect">
            <a:avLst/>
          </a:prstGeom>
        </p:spPr>
      </p:pic>
      <p:pic>
        <p:nvPicPr>
          <p:cNvPr id="6" name="Рисунок 5" descr="ogf_2014-04_pfcinsher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355557">
            <a:off x="6633144" y="4312482"/>
            <a:ext cx="151421" cy="258678"/>
          </a:xfrm>
          <a:prstGeom prst="rect">
            <a:avLst/>
          </a:prstGeom>
        </p:spPr>
      </p:pic>
      <p:pic>
        <p:nvPicPr>
          <p:cNvPr id="7" name="Рисунок 6" descr="ogf_2014-04_pfcinsher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853025" flipH="1">
            <a:off x="5642063" y="4316190"/>
            <a:ext cx="164071" cy="2513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6119336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группу детского сада пришла новенькая девочка. Она сидит совершенно одна, грустная, даже слёзы текут. Ребята, как помочь новенькой девочке  почувствовать, что в группе ей рады и она – часть этой группы? Что сделать, чтобы ее настроение  поднялось?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91472" y="188640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МЕДИА-КЕЙС «НОВЕНЬКАЯ»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29 0.00277 L 0.29358 0.00277 " pathEditMode="fixed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xit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491</Words>
  <Application>Microsoft Office PowerPoint</Application>
  <PresentationFormat>Экран (4:3)</PresentationFormat>
  <Paragraphs>54</Paragraphs>
  <Slides>20</Slides>
  <Notes>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Татьяна Абрамова</cp:lastModifiedBy>
  <cp:revision>101</cp:revision>
  <dcterms:created xsi:type="dcterms:W3CDTF">2019-12-13T16:18:37Z</dcterms:created>
  <dcterms:modified xsi:type="dcterms:W3CDTF">2023-12-12T06:05:16Z</dcterms:modified>
</cp:coreProperties>
</file>