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D945E7-3698-4D26-A3FB-2A335FC975A5}" type="datetimeFigureOut">
              <a:rPr lang="en-US" smtClean="0"/>
              <a:pPr>
                <a:defRPr/>
              </a:pPr>
              <a:t>9/22/2024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D4D331-B51D-4EAC-AF19-5F9186111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905000" y="1828800"/>
            <a:ext cx="6858000" cy="1600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семинар-практикум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 «Эффективные формы и средства 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организации воспитательной работы в ДОУ»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Абрамова Татьяна Анатольевна,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методист МАОУ ДПО ЦИТ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«Семейная мастерская»</a:t>
            </a:r>
          </a:p>
        </p:txBody>
      </p:sp>
      <p:sp>
        <p:nvSpPr>
          <p:cNvPr id="2355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Цель: приобщение детей и родителей к совместному творчеству, с целью установления доброжелательной атмосферы в семье и расширения знаний детей о своих близких людях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</a:t>
            </a:r>
            <a:r>
              <a:rPr lang="ru-RU" sz="4400" dirty="0" err="1" smtClean="0">
                <a:solidFill>
                  <a:srgbClr val="FF0000"/>
                </a:solidFill>
              </a:rPr>
              <a:t>Книжкин</a:t>
            </a:r>
            <a:r>
              <a:rPr lang="ru-RU" sz="4400" dirty="0" smtClean="0">
                <a:solidFill>
                  <a:srgbClr val="FF0000"/>
                </a:solidFill>
              </a:rPr>
              <a:t> день рождения»</a:t>
            </a:r>
          </a:p>
        </p:txBody>
      </p:sp>
      <p:sp>
        <p:nvSpPr>
          <p:cNvPr id="2457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Цель: прививать детям культуру чтения книг, расширять кругозор, воспитывать любовь и бережное отношение к книгам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«Дорогой памяти»</a:t>
            </a:r>
          </a:p>
        </p:txBody>
      </p:sp>
      <p:sp>
        <p:nvSpPr>
          <p:cNvPr id="2560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Цель: вызвать у детей гордость за свою страну и свой народ, воспитывать патриотические чувства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«Мы идем в музей»</a:t>
            </a:r>
          </a:p>
        </p:txBody>
      </p:sp>
      <p:sp>
        <p:nvSpPr>
          <p:cNvPr id="26627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Цель: вызывать у детей желание знать историю своего народа, приобщать к миру прекрасного, формировать эстетически развитую личность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«Украсим наш сад цветами»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Цель: вызвать у детей желание помогать взрослым, привлекать к посильному труду, воспитывать любовь к природе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«Чистая пятница»</a:t>
            </a:r>
          </a:p>
        </p:txBody>
      </p:sp>
      <p:sp>
        <p:nvSpPr>
          <p:cNvPr id="2867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Цель: воспитывать в детях уважение к труду, вызвать радость от участия в общем труде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Новоселье группы в начале года</a:t>
            </a:r>
          </a:p>
        </p:txBody>
      </p:sp>
      <p:sp>
        <p:nvSpPr>
          <p:cNvPr id="2969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Цель: формирование «чувства дома» по отношению к своей группе, участие каждого в ее оборудовании и оформлении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«Сладкий вечер»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30723" name="Rectangle 3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7467600" cy="388315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Цель: снятие психологического напряжения, освоение правил поведения за праздничным столом, воспитание чувства сопричастности со всеми членами группового коллектива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Собирание коллекций</a:t>
            </a:r>
          </a:p>
        </p:txBody>
      </p:sp>
      <p:sp>
        <p:nvSpPr>
          <p:cNvPr id="31747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Arial" charset="0"/>
              <a:buNone/>
            </a:pPr>
            <a:r>
              <a:rPr lang="ru-RU" dirty="0" smtClean="0"/>
              <a:t>    Цель: осознание и развитее личных интересов ребенка, развитее любознательности, воспитание навыков бережного отношения к вещам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7467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Личное приветствие каждого ребенка и родителей</a:t>
            </a:r>
          </a:p>
        </p:txBody>
      </p:sp>
      <p:sp>
        <p:nvSpPr>
          <p:cNvPr id="33795" name="Rectangle 3"/>
          <p:cNvSpPr>
            <a:spLocks noGrp="1"/>
          </p:cNvSpPr>
          <p:nvPr>
            <p:ph sz="quarter" idx="1"/>
          </p:nvPr>
        </p:nvSpPr>
        <p:spPr>
          <a:xfrm>
            <a:off x="533400" y="2667000"/>
            <a:ext cx="7467600" cy="2971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Воспитатель должен лично встретить родителей и каждого ребенка. Поздороваться с ними. Выразить радость по поводу того, что они пришли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Воспитательная работа </a:t>
            </a:r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i="1" smtClean="0"/>
              <a:t>  </a:t>
            </a:r>
            <a:r>
              <a:rPr lang="ru-RU" smtClean="0"/>
              <a:t> это педагогическая деятельность, направленная на организацию воспитательной среды и управление разнообразными видами деятельности воспитанников с целью решения задач гармоничного развития личности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Общее приветствие всех детей группы, участие детей в планировании собственной деятельности и жизнедеятельности группы</a:t>
            </a:r>
          </a:p>
        </p:txBody>
      </p:sp>
      <p:sp>
        <p:nvSpPr>
          <p:cNvPr id="34819" name="Rectangle 3"/>
          <p:cNvSpPr>
            <a:spLocks noGrp="1"/>
          </p:cNvSpPr>
          <p:nvPr>
            <p:ph sz="quarter" idx="1"/>
          </p:nvPr>
        </p:nvSpPr>
        <p:spPr>
          <a:xfrm>
            <a:off x="381000" y="2743200"/>
            <a:ext cx="8229600" cy="3352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Цель: установление в группе благоприятного микроклимата, развитие функции планирования, становление позиции субъекта деятельности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Итог прожитого дня</a:t>
            </a:r>
          </a:p>
        </p:txBody>
      </p:sp>
      <p:sp>
        <p:nvSpPr>
          <p:cNvPr id="3584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r>
              <a:rPr lang="ru-RU" dirty="0" smtClean="0"/>
              <a:t>Цель: развитие рефлексивных навыков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« Дневник группы» </a:t>
            </a:r>
          </a:p>
        </p:txBody>
      </p:sp>
      <p:sp>
        <p:nvSpPr>
          <p:cNvPr id="36867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ru-RU" sz="2800" dirty="0" smtClean="0"/>
              <a:t>   оформляется совместно с детьми, воспитателями, родителями. Его страницы должны отражать как индивидуальные особенности каждого ребенка (личные предпочтения, интересы, желания и пр.), так и то, что объединяет группу  (название, коллективные фотографии, любимое групповое занятие, виды деятельности, дружеские связи, события из жизни группы и пр.)</a:t>
            </a:r>
          </a:p>
          <a:p>
            <a:r>
              <a:rPr lang="ru-RU" sz="2800" dirty="0" smtClean="0"/>
              <a:t>Цель: развитие чувства единения со всеми членами группы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Присвоение имени, символики детскому саду, как живому организму</a:t>
            </a:r>
          </a:p>
        </p:txBody>
      </p:sp>
      <p:sp>
        <p:nvSpPr>
          <p:cNvPr id="37891" name="Rectangle 3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endParaRPr lang="ru-RU" dirty="0" smtClean="0"/>
          </a:p>
          <a:p>
            <a:pPr>
              <a:buFont typeface="Arial" charset="0"/>
              <a:buNone/>
            </a:pPr>
            <a:r>
              <a:rPr lang="ru-RU" dirty="0" smtClean="0"/>
              <a:t>    Цель: установление в группе благоприятного микроклимата, развитие</a:t>
            </a:r>
          </a:p>
          <a:p>
            <a:pPr>
              <a:buFont typeface="Arial" charset="0"/>
              <a:buNone/>
            </a:pPr>
            <a:r>
              <a:rPr lang="ru-RU" dirty="0" smtClean="0"/>
              <a:t>    функции планирования, становление позиции субъекта деятельности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900" dirty="0" smtClean="0">
                <a:solidFill>
                  <a:srgbClr val="FF0000"/>
                </a:solidFill>
              </a:rPr>
              <a:t>Участие группы в делах всего дошкольного учреждения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38915" name="Rectangle 3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Цель: развитие чувства сопричастности с коллективом детского сада (дети, родители, сотрудники)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7526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Каждый понедельник «Утро радостных встреч»</a:t>
            </a:r>
          </a:p>
        </p:txBody>
      </p:sp>
      <p:sp>
        <p:nvSpPr>
          <p:cNvPr id="4096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4800" dirty="0" smtClean="0"/>
          </a:p>
          <a:p>
            <a:pPr>
              <a:buFont typeface="Arial" charset="0"/>
              <a:buNone/>
            </a:pPr>
            <a:r>
              <a:rPr lang="ru-RU" sz="3600" dirty="0" smtClean="0"/>
              <a:t>Цель: создание эмоционального настроя на рабочую неделю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7467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Письма Деду Морозу</a:t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</a:t>
            </a:r>
          </a:p>
          <a:p>
            <a:pPr>
              <a:buFont typeface="Arial" charset="0"/>
              <a:buNone/>
            </a:pPr>
            <a:r>
              <a:rPr lang="ru-RU" dirty="0" smtClean="0"/>
              <a:t> Накануне Нового года  спросить детей в группе, что они хотят в подарок от Деда Мороза. Потом все их пожелания  запечатать в именные конверты и повесить их на дверь в раздевалке для сведения родителей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Тетрадь отзывов о праздниках, мероприятиях</a:t>
            </a:r>
          </a:p>
        </p:txBody>
      </p:sp>
      <p:sp>
        <p:nvSpPr>
          <p:cNvPr id="4403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Родители в свободной форме пишут свои отзывы и пожелания о прошедших праздниках, мероприятиях;  высказывают свои предложения. Тетрадь нужна для лучшей организации  своей деятельности в дальнейшем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Организация воспитательного процесса должна </a:t>
            </a:r>
            <a:r>
              <a:rPr lang="ru-RU" dirty="0" smtClean="0"/>
              <a:t>быть: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3600" smtClean="0"/>
              <a:t>гибкой</a:t>
            </a:r>
          </a:p>
          <a:p>
            <a:pPr eaLnBrk="1" hangingPunct="1">
              <a:lnSpc>
                <a:spcPct val="150000"/>
              </a:lnSpc>
            </a:pPr>
            <a:r>
              <a:rPr lang="ru-RU" sz="3600" smtClean="0"/>
              <a:t> контролируемой</a:t>
            </a:r>
          </a:p>
          <a:p>
            <a:pPr eaLnBrk="1" hangingPunct="1">
              <a:lnSpc>
                <a:spcPct val="150000"/>
              </a:lnSpc>
            </a:pPr>
            <a:r>
              <a:rPr lang="ru-RU" sz="3600" smtClean="0"/>
              <a:t> экономичной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Чередовать различные виды деятельности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ru-RU" sz="3600" dirty="0" smtClean="0"/>
              <a:t>познавательную</a:t>
            </a:r>
          </a:p>
          <a:p>
            <a:pPr eaLnBrk="1" hangingPunct="1"/>
            <a:r>
              <a:rPr lang="ru-RU" sz="3600" dirty="0" smtClean="0"/>
              <a:t> трудовую</a:t>
            </a:r>
          </a:p>
          <a:p>
            <a:pPr eaLnBrk="1" hangingPunct="1"/>
            <a:r>
              <a:rPr lang="ru-RU" sz="3600" dirty="0" smtClean="0"/>
              <a:t> художественную</a:t>
            </a:r>
          </a:p>
          <a:p>
            <a:pPr eaLnBrk="1" hangingPunct="1"/>
            <a:r>
              <a:rPr lang="ru-RU" sz="3600" dirty="0" smtClean="0"/>
              <a:t> спортивно-оздоровительную</a:t>
            </a:r>
          </a:p>
          <a:p>
            <a:pPr eaLnBrk="1" hangingPunct="1"/>
            <a:r>
              <a:rPr lang="ru-RU" sz="3600" dirty="0" smtClean="0"/>
              <a:t> ценностно-ориентированную </a:t>
            </a:r>
          </a:p>
          <a:p>
            <a:pPr eaLnBrk="1" hangingPunct="1"/>
            <a:r>
              <a:rPr lang="ru-RU" sz="3600" dirty="0" smtClean="0"/>
              <a:t> свободное общение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smtClean="0"/>
              <a:t>Принципы планирования работы с детьми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140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000" smtClean="0"/>
          </a:p>
          <a:p>
            <a:pPr eaLnBrk="1" hangingPunct="1"/>
            <a:r>
              <a:rPr lang="ru-RU" sz="1600" smtClean="0"/>
              <a:t>Должны быть учтены</a:t>
            </a:r>
            <a:r>
              <a:rPr lang="ru-RU" sz="1600" smtClean="0">
                <a:latin typeface="Arial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Arial" charset="0"/>
              </a:rPr>
              <a:t>- </a:t>
            </a:r>
            <a:r>
              <a:rPr lang="ru-RU" sz="1600" smtClean="0"/>
              <a:t>медико-гигиенические требования </a:t>
            </a:r>
            <a:endParaRPr lang="ru-RU" sz="16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Arial" charset="0"/>
              </a:rPr>
              <a:t>- </a:t>
            </a:r>
            <a:r>
              <a:rPr lang="ru-RU" sz="1600" smtClean="0"/>
              <a:t>региональные особенности (климат, природные условия).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Arial" charset="0"/>
              </a:rPr>
              <a:t>-</a:t>
            </a:r>
            <a:r>
              <a:rPr lang="ru-RU" sz="1600" smtClean="0"/>
              <a:t>время года и погодные условия.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Arial" charset="0"/>
              </a:rPr>
              <a:t>-</a:t>
            </a:r>
            <a:r>
              <a:rPr lang="ru-RU" sz="1600" smtClean="0"/>
              <a:t>изменения работоспособности</a:t>
            </a:r>
            <a:r>
              <a:rPr lang="ru-RU" sz="1600" smtClean="0">
                <a:latin typeface="Arial" charset="0"/>
              </a:rPr>
              <a:t> </a:t>
            </a:r>
            <a:r>
              <a:rPr lang="ru-RU" sz="1600" smtClean="0"/>
              <a:t> детей в течение недели </a:t>
            </a:r>
            <a:endParaRPr lang="ru-RU" sz="16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Arial" charset="0"/>
              </a:rPr>
              <a:t>- у</a:t>
            </a:r>
            <a:r>
              <a:rPr lang="ru-RU" sz="1600" smtClean="0"/>
              <a:t>ров</a:t>
            </a:r>
            <a:r>
              <a:rPr lang="ru-RU" sz="1600" smtClean="0">
                <a:latin typeface="Arial" charset="0"/>
              </a:rPr>
              <a:t>е</a:t>
            </a:r>
            <a:r>
              <a:rPr lang="ru-RU" sz="1600" smtClean="0"/>
              <a:t>н</a:t>
            </a:r>
            <a:r>
              <a:rPr lang="ru-RU" sz="1600" smtClean="0">
                <a:latin typeface="Arial" charset="0"/>
              </a:rPr>
              <a:t>ь </a:t>
            </a:r>
            <a:r>
              <a:rPr lang="ru-RU" sz="1600" smtClean="0"/>
              <a:t> развития детей. </a:t>
            </a:r>
          </a:p>
          <a:p>
            <a:pPr eaLnBrk="1" hangingPunct="1"/>
            <a:r>
              <a:rPr lang="ru-RU" sz="1600" smtClean="0"/>
              <a:t>Непременная взаимосвязь процесса воспитания, обучения и развития.</a:t>
            </a:r>
          </a:p>
          <a:p>
            <a:pPr eaLnBrk="1" hangingPunct="1"/>
            <a:r>
              <a:rPr lang="ru-RU" sz="1600" smtClean="0"/>
              <a:t>Регулярность, последовательность, повторность воспитательных воздействий.</a:t>
            </a:r>
          </a:p>
          <a:p>
            <a:pPr eaLnBrk="1" hangingPunct="1"/>
            <a:r>
              <a:rPr lang="ru-RU" sz="1600" smtClean="0"/>
              <a:t>Включение элементов деятельности, способствующих эмоциональной разрядке, создающих у ребят радостное настроение, доставляющих им удовольствие. Учет эффектов «начала и конца» при распределении их в течение недели.</a:t>
            </a:r>
          </a:p>
          <a:p>
            <a:pPr eaLnBrk="1" hangingPunct="1"/>
            <a:r>
              <a:rPr lang="ru-RU" sz="1600" smtClean="0"/>
              <a:t>Планируемая деятельность не навязывается детям искусственно, а обязательно соответствующим образом мотивируется. Дети должны испытывать потребность заняться чем-либо, захотеть понять, для чего им это надо.</a:t>
            </a:r>
          </a:p>
          <a:p>
            <a:pPr eaLnBrk="1" hangingPunct="1"/>
            <a:r>
              <a:rPr lang="ru-RU" sz="1600" smtClean="0"/>
              <a:t>Следует предусмотреть разнообразие предлагаемой деятельности, чтобы способствовать максимально возможному раскрытию потенциала каждого ребёнка.</a:t>
            </a:r>
          </a:p>
          <a:p>
            <a:pPr eaLnBrk="1" hangingPunct="1"/>
            <a:r>
              <a:rPr lang="ru-RU" sz="1600" smtClean="0"/>
              <a:t>В планируемой педагогом деятельности с детьми должны просматриваться решаемые ДОУ годовые задачи.</a:t>
            </a:r>
          </a:p>
          <a:p>
            <a:pPr eaLnBrk="1" hangingPunct="1"/>
            <a:r>
              <a:rPr lang="ru-RU" sz="1600" smtClean="0"/>
              <a:t>Должна быть прослежена работа с родителями.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«Утро радостных встреч»</a:t>
            </a:r>
          </a:p>
        </p:txBody>
      </p:sp>
      <p:sp>
        <p:nvSpPr>
          <p:cNvPr id="1945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Цель: Обеспечить постепенное вхождение ребенка в ритм жизни группы, создать хорошее настроение, настроить на доброжелательное общение со сверстниками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«Календарь настроения»</a:t>
            </a:r>
          </a:p>
        </p:txBody>
      </p:sp>
      <p:sp>
        <p:nvSpPr>
          <p:cNvPr id="2048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Цель: наблюдение воспитателем за эмоциональным состоянием каждого ребенка с целью оказания своевременной коррекции и поддержки развития личности ребенка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«Отмечаем день рождения»</a:t>
            </a:r>
          </a:p>
        </p:txBody>
      </p:sp>
      <p:sp>
        <p:nvSpPr>
          <p:cNvPr id="21507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Цель: развивать способность к сопереживанию радостных событий, вызвать положительные эмоции, подчеркнуть значимость каждого ребенка в группе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«Неделя экскурсий»</a:t>
            </a:r>
          </a:p>
        </p:txBody>
      </p:sp>
      <p:sp>
        <p:nvSpPr>
          <p:cNvPr id="22531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Цель: знакомить детей с профессиями детского сада, воспитывать уважение к людям различных профессий, которые работаю в детском саду. Способствовать расширению контактов со взрослыми людьми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785</Words>
  <Application>Microsoft Office PowerPoint</Application>
  <PresentationFormat>Экран (4:3)</PresentationFormat>
  <Paragraphs>94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Эркер</vt:lpstr>
      <vt:lpstr>семинар-практикум  «Эффективные формы и средства  организации воспитательной работы в ДОУ»</vt:lpstr>
      <vt:lpstr>Воспитательная работа </vt:lpstr>
      <vt:lpstr>Организация воспитательного процесса должна быть:</vt:lpstr>
      <vt:lpstr>Чередовать различные виды деятельности</vt:lpstr>
      <vt:lpstr>Принципы планирования работы с детьми </vt:lpstr>
      <vt:lpstr>«Утро радостных встреч»</vt:lpstr>
      <vt:lpstr>«Календарь настроения»</vt:lpstr>
      <vt:lpstr>«Отмечаем день рождения»</vt:lpstr>
      <vt:lpstr>«Неделя экскурсий»</vt:lpstr>
      <vt:lpstr>«Семейная мастерская»</vt:lpstr>
      <vt:lpstr>«Книжкин день рождения»</vt:lpstr>
      <vt:lpstr>«Дорогой памяти»</vt:lpstr>
      <vt:lpstr>«Мы идем в музей»</vt:lpstr>
      <vt:lpstr>«Украсим наш сад цветами»</vt:lpstr>
      <vt:lpstr>«Чистая пятница»</vt:lpstr>
      <vt:lpstr>Новоселье группы в начале года</vt:lpstr>
      <vt:lpstr>«Сладкий вечер» </vt:lpstr>
      <vt:lpstr>Собирание коллекций</vt:lpstr>
      <vt:lpstr>Личное приветствие каждого ребенка и родителей</vt:lpstr>
      <vt:lpstr>Общее приветствие всех детей группы, участие детей в планировании собственной деятельности и жизнедеятельности группы</vt:lpstr>
      <vt:lpstr>Итог прожитого дня</vt:lpstr>
      <vt:lpstr> « Дневник группы» </vt:lpstr>
      <vt:lpstr>   Присвоение имени, символики детскому саду, как живому организму</vt:lpstr>
      <vt:lpstr>  Участие группы в делах всего дошкольного учреждения </vt:lpstr>
      <vt:lpstr> Каждый понедельник «Утро радостных встреч»</vt:lpstr>
      <vt:lpstr>Письма Деду Морозу </vt:lpstr>
      <vt:lpstr>Тетрадь отзывов о праздниках, мероприятиях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детский сад</dc:creator>
  <cp:lastModifiedBy>Tatyana</cp:lastModifiedBy>
  <cp:revision>14</cp:revision>
  <dcterms:created xsi:type="dcterms:W3CDTF">2015-10-06T09:00:46Z</dcterms:created>
  <dcterms:modified xsi:type="dcterms:W3CDTF">2024-09-22T07:34:29Z</dcterms:modified>
</cp:coreProperties>
</file>