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7" r:id="rId1"/>
  </p:sldMasterIdLst>
  <p:notesMasterIdLst>
    <p:notesMasterId r:id="rId10"/>
  </p:notesMasterIdLst>
  <p:sldIdLst>
    <p:sldId id="1358" r:id="rId2"/>
    <p:sldId id="1356" r:id="rId3"/>
    <p:sldId id="501" r:id="rId4"/>
    <p:sldId id="1350" r:id="rId5"/>
    <p:sldId id="1349" r:id="rId6"/>
    <p:sldId id="1351" r:id="rId7"/>
    <p:sldId id="1353" r:id="rId8"/>
    <p:sldId id="135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83" userDrawn="1">
          <p15:clr>
            <a:srgbClr val="A4A3A4"/>
          </p15:clr>
        </p15:guide>
        <p15:guide id="2" orient="horz" pos="1097" userDrawn="1">
          <p15:clr>
            <a:srgbClr val="A4A3A4"/>
          </p15:clr>
        </p15:guide>
        <p15:guide id="3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13DD"/>
    <a:srgbClr val="521306"/>
    <a:srgbClr val="1A10E0"/>
    <a:srgbClr val="CCECFF"/>
    <a:srgbClr val="6666FF"/>
    <a:srgbClr val="3399FF"/>
    <a:srgbClr val="000000"/>
    <a:srgbClr val="A1C9F5"/>
    <a:srgbClr val="42565C"/>
    <a:srgbClr val="40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1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1140" y="96"/>
      </p:cViewPr>
      <p:guideLst>
        <p:guide pos="483"/>
        <p:guide orient="horz" pos="1097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F85C-4741-4364-BE90-AEBF7475757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BDEEE-A8A2-46B5-A12A-A80168F9D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5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12879-EBC8-4BD6-B197-DA9DDED6C3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3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4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6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6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4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6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4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322D-D307-F241-9607-F6175636DED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D5E0-9B90-6842-93F6-3A462DACB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2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mpathy-foundation.ru/" TargetMode="External"/><Relationship Id="rId3" Type="http://schemas.openxmlformats.org/officeDocument/2006/relationships/image" Target="../media/image17.jpeg"/><Relationship Id="rId7" Type="http://schemas.openxmlformats.org/officeDocument/2006/relationships/hyperlink" Target="https://educat.samregion.ru/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ffedu.samregion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119336" y="84469"/>
            <a:ext cx="2749154" cy="1513474"/>
            <a:chOff x="143554" y="-114709"/>
            <a:chExt cx="3664921" cy="2016658"/>
          </a:xfrm>
        </p:grpSpPr>
        <p:pic>
          <p:nvPicPr>
            <p:cNvPr id="5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3" cstate="print"/>
            <a:srcRect l="25054" b="11670"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3212134" y="314000"/>
            <a:ext cx="6429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Министерство образования Самарской области</a:t>
            </a:r>
          </a:p>
        </p:txBody>
      </p:sp>
      <p:sp>
        <p:nvSpPr>
          <p:cNvPr id="8" name="Подзаголовок 10"/>
          <p:cNvSpPr txBox="1">
            <a:spLocks/>
          </p:cNvSpPr>
          <p:nvPr/>
        </p:nvSpPr>
        <p:spPr>
          <a:xfrm>
            <a:off x="797711" y="1483340"/>
            <a:ext cx="11258551" cy="2878290"/>
          </a:xfrm>
          <a:prstGeom prst="rect">
            <a:avLst/>
          </a:prstGeom>
        </p:spPr>
        <p:txBody>
          <a:bodyPr wrap="square" spcCol="0" anchor="ctr">
            <a:normAutofit/>
          </a:bodyPr>
          <a:lstStyle/>
          <a:p>
            <a:endParaRPr lang="ru-RU" sz="4000" dirty="0"/>
          </a:p>
          <a:p>
            <a:pPr algn="ctr"/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 ПРОВЕДЕНИИ РЕГИОНАЛЬНОГО </a:t>
            </a:r>
          </a:p>
          <a:p>
            <a:pPr algn="ctr"/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КОНКУРСА «ПРИЗВАНИЕ - УЧИТЬ!» </a:t>
            </a: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1544128" y="5421978"/>
            <a:ext cx="9264769" cy="117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6858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42900" indent="-342900" defTabSz="6858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latinLnBrk="1" hangingPunct="1">
              <a:lnSpc>
                <a:spcPct val="110000"/>
              </a:lnSpc>
              <a:spcBef>
                <a:spcPct val="20000"/>
              </a:spcBef>
            </a:pPr>
            <a:endParaRPr lang="ru-RU" altLang="ru-RU" dirty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 lvl="1" algn="ctr" eaLnBrk="1" latinLnBrk="1" hangingPunct="1">
              <a:lnSpc>
                <a:spcPct val="110000"/>
              </a:lnSpc>
              <a:spcBef>
                <a:spcPct val="20000"/>
              </a:spcBef>
            </a:pPr>
            <a:endParaRPr lang="ru-RU" altLang="ru-RU" dirty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 lvl="1" algn="ctr" eaLnBrk="1" latinLnBrk="1" hangingPunct="1">
              <a:lnSpc>
                <a:spcPct val="110000"/>
              </a:lnSpc>
              <a:spcBef>
                <a:spcPct val="20000"/>
              </a:spcBef>
            </a:pPr>
            <a:r>
              <a:rPr lang="ru-RU" altLang="ru-RU" dirty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28.08.2024</a:t>
            </a:r>
          </a:p>
        </p:txBody>
      </p:sp>
    </p:spTree>
    <p:extLst>
      <p:ext uri="{BB962C8B-B14F-4D97-AF65-F5344CB8AC3E}">
        <p14:creationId xmlns:p14="http://schemas.microsoft.com/office/powerpoint/2010/main" val="117158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24" y="2148483"/>
            <a:ext cx="7552628" cy="33855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Врио губернатора </a:t>
            </a:r>
            <a:r>
              <a:rPr lang="ru-RU" sz="2000" b="1" dirty="0">
                <a:solidFill>
                  <a:srgbClr val="000000"/>
                </a:solidFill>
              </a:rPr>
              <a:t>Вячеслав Федорищев </a:t>
            </a:r>
            <a:r>
              <a:rPr lang="ru-RU" sz="2000" dirty="0">
                <a:solidFill>
                  <a:srgbClr val="000000"/>
                </a:solidFill>
              </a:rPr>
              <a:t>и основатель фонда «</a:t>
            </a:r>
            <a:r>
              <a:rPr lang="ru-RU" sz="2000" dirty="0" err="1">
                <a:solidFill>
                  <a:srgbClr val="000000"/>
                </a:solidFill>
              </a:rPr>
              <a:t>Эмпатия</a:t>
            </a:r>
            <a:r>
              <a:rPr lang="ru-RU" sz="2000" dirty="0">
                <a:solidFill>
                  <a:srgbClr val="000000"/>
                </a:solidFill>
              </a:rPr>
              <a:t>»</a:t>
            </a:r>
            <a:r>
              <a:rPr lang="ru-RU" sz="2000" dirty="0">
                <a:solidFill>
                  <a:srgbClr val="7030A0"/>
                </a:solidFill>
              </a:rPr>
              <a:t>*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Михаил Шелков </a:t>
            </a:r>
            <a:r>
              <a:rPr lang="ru-RU" sz="2000" dirty="0">
                <a:solidFill>
                  <a:srgbClr val="000000"/>
                </a:solidFill>
              </a:rPr>
              <a:t>объявили о запуске совместной программы поддержки педагогов.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ru-RU" sz="1400" dirty="0">
                <a:latin typeface="Arial" panose="020B0604020202020204" pitchFamily="34" charset="0"/>
              </a:rPr>
              <a:t>(Основание: Соглашение о сотрудничестве между Правительством Самарской области и Благотворительным фондом «Эмпатия» от 21.08.2024)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2000" dirty="0">
                <a:solidFill>
                  <a:srgbClr val="7030A0"/>
                </a:solidFill>
              </a:rPr>
              <a:t>Педагог Самарской области может принять участие в конкурсе в одной из  </a:t>
            </a:r>
            <a:r>
              <a:rPr lang="ru-RU" sz="2000" b="1" dirty="0">
                <a:solidFill>
                  <a:srgbClr val="7030A0"/>
                </a:solidFill>
              </a:rPr>
              <a:t>15 номинаций  </a:t>
            </a:r>
            <a:r>
              <a:rPr lang="ru-RU" sz="2000" dirty="0">
                <a:solidFill>
                  <a:srgbClr val="7030A0"/>
                </a:solidFill>
              </a:rPr>
              <a:t>и в случае победы получить единовременную денежную выплату в размере </a:t>
            </a:r>
            <a:r>
              <a:rPr lang="ru-RU" sz="2000" b="1" dirty="0">
                <a:solidFill>
                  <a:srgbClr val="7030A0"/>
                </a:solidFill>
              </a:rPr>
              <a:t>150 тысяч рублей (без учета НДФЛ).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endParaRPr lang="ru-RU" sz="2000" b="1" i="0" dirty="0">
              <a:solidFill>
                <a:srgbClr val="7030A0"/>
              </a:solidFill>
              <a:effectLst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2760785" y="90952"/>
            <a:ext cx="9431215" cy="1261884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В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САМАРСКОЙ ОБЛАСТИ СТАРТУЕТ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 РЕГИОНАЛЬНЫЙ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КОНКУРС «ПРИЗВАНИЕ – УЧИТЬ!» </a:t>
            </a:r>
          </a:p>
        </p:txBody>
      </p:sp>
      <p:grpSp>
        <p:nvGrpSpPr>
          <p:cNvPr id="18" name="object 5">
            <a:extLst>
              <a:ext uri="{FF2B5EF4-FFF2-40B4-BE49-F238E27FC236}">
                <a16:creationId xmlns:a16="http://schemas.microsoft.com/office/drawing/2014/main" id="{05F2A126-1651-46F5-B64B-B957D53D6A17}"/>
              </a:ext>
            </a:extLst>
          </p:cNvPr>
          <p:cNvGrpSpPr/>
          <p:nvPr/>
        </p:nvGrpSpPr>
        <p:grpSpPr>
          <a:xfrm>
            <a:off x="10676032" y="-137417"/>
            <a:ext cx="1325873" cy="1552573"/>
            <a:chOff x="10298880" y="388382"/>
            <a:chExt cx="595630" cy="652145"/>
          </a:xfrm>
        </p:grpSpPr>
        <p:pic>
          <p:nvPicPr>
            <p:cNvPr id="19" name="object 6">
              <a:extLst>
                <a:ext uri="{FF2B5EF4-FFF2-40B4-BE49-F238E27FC236}">
                  <a16:creationId xmlns:a16="http://schemas.microsoft.com/office/drawing/2014/main" id="{79E96F8C-CACC-425F-A0D0-43D4FCCEBAE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48443" y="388382"/>
              <a:ext cx="296976" cy="542176"/>
            </a:xfrm>
            <a:prstGeom prst="rect">
              <a:avLst/>
            </a:prstGeom>
          </p:spPr>
        </p:pic>
        <p:pic>
          <p:nvPicPr>
            <p:cNvPr id="20" name="object 7">
              <a:extLst>
                <a:ext uri="{FF2B5EF4-FFF2-40B4-BE49-F238E27FC236}">
                  <a16:creationId xmlns:a16="http://schemas.microsoft.com/office/drawing/2014/main" id="{B870A81B-88BD-4A12-B236-0D9608A243C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68507" y="560603"/>
              <a:ext cx="32054" cy="6565"/>
            </a:xfrm>
            <a:prstGeom prst="rect">
              <a:avLst/>
            </a:prstGeom>
          </p:spPr>
        </p:pic>
        <p:sp>
          <p:nvSpPr>
            <p:cNvPr id="21" name="object 8">
              <a:extLst>
                <a:ext uri="{FF2B5EF4-FFF2-40B4-BE49-F238E27FC236}">
                  <a16:creationId xmlns:a16="http://schemas.microsoft.com/office/drawing/2014/main" id="{F828B4E8-8814-496D-948F-45F77DC0C112}"/>
                </a:ext>
              </a:extLst>
            </p:cNvPr>
            <p:cNvSpPr/>
            <p:nvPr/>
          </p:nvSpPr>
          <p:spPr>
            <a:xfrm>
              <a:off x="10719571" y="523908"/>
              <a:ext cx="35560" cy="29845"/>
            </a:xfrm>
            <a:custGeom>
              <a:avLst/>
              <a:gdLst/>
              <a:ahLst/>
              <a:cxnLst/>
              <a:rect l="l" t="t" r="r" b="b"/>
              <a:pathLst>
                <a:path w="35559" h="29845">
                  <a:moveTo>
                    <a:pt x="21043" y="0"/>
                  </a:moveTo>
                  <a:lnTo>
                    <a:pt x="1358" y="13271"/>
                  </a:lnTo>
                  <a:lnTo>
                    <a:pt x="0" y="16078"/>
                  </a:lnTo>
                  <a:lnTo>
                    <a:pt x="292" y="16560"/>
                  </a:lnTo>
                  <a:lnTo>
                    <a:pt x="495" y="16840"/>
                  </a:lnTo>
                  <a:lnTo>
                    <a:pt x="7607" y="28816"/>
                  </a:lnTo>
                  <a:lnTo>
                    <a:pt x="17589" y="29540"/>
                  </a:lnTo>
                  <a:lnTo>
                    <a:pt x="24371" y="24968"/>
                  </a:lnTo>
                  <a:lnTo>
                    <a:pt x="32524" y="21666"/>
                  </a:lnTo>
                  <a:lnTo>
                    <a:pt x="35331" y="20599"/>
                  </a:lnTo>
                  <a:lnTo>
                    <a:pt x="34543" y="20472"/>
                  </a:lnTo>
                  <a:lnTo>
                    <a:pt x="32778" y="19875"/>
                  </a:lnTo>
                  <a:lnTo>
                    <a:pt x="31508" y="19367"/>
                  </a:lnTo>
                  <a:lnTo>
                    <a:pt x="21691" y="14973"/>
                  </a:lnTo>
                  <a:lnTo>
                    <a:pt x="21965" y="3721"/>
                  </a:lnTo>
                  <a:lnTo>
                    <a:pt x="22085" y="1981"/>
                  </a:lnTo>
                  <a:lnTo>
                    <a:pt x="22088" y="546"/>
                  </a:lnTo>
                  <a:lnTo>
                    <a:pt x="21729" y="165"/>
                  </a:lnTo>
                  <a:lnTo>
                    <a:pt x="21043" y="0"/>
                  </a:lnTo>
                  <a:close/>
                </a:path>
              </a:pathLst>
            </a:custGeom>
            <a:solidFill>
              <a:srgbClr val="1285C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6FB93E53-ED64-4D5B-8EFC-92F24ABD62DD}"/>
                </a:ext>
              </a:extLst>
            </p:cNvPr>
            <p:cNvSpPr/>
            <p:nvPr/>
          </p:nvSpPr>
          <p:spPr>
            <a:xfrm>
              <a:off x="10670534" y="512848"/>
              <a:ext cx="93980" cy="53340"/>
            </a:xfrm>
            <a:custGeom>
              <a:avLst/>
              <a:gdLst/>
              <a:ahLst/>
              <a:cxnLst/>
              <a:rect l="l" t="t" r="r" b="b"/>
              <a:pathLst>
                <a:path w="93979" h="53340">
                  <a:moveTo>
                    <a:pt x="1574" y="45885"/>
                  </a:moveTo>
                  <a:lnTo>
                    <a:pt x="1244" y="46380"/>
                  </a:lnTo>
                  <a:lnTo>
                    <a:pt x="449" y="46380"/>
                  </a:lnTo>
                  <a:lnTo>
                    <a:pt x="990" y="46748"/>
                  </a:lnTo>
                  <a:lnTo>
                    <a:pt x="257" y="47914"/>
                  </a:lnTo>
                  <a:lnTo>
                    <a:pt x="0" y="48374"/>
                  </a:lnTo>
                  <a:lnTo>
                    <a:pt x="9220" y="52140"/>
                  </a:lnTo>
                  <a:lnTo>
                    <a:pt x="17997" y="52970"/>
                  </a:lnTo>
                  <a:lnTo>
                    <a:pt x="24690" y="52330"/>
                  </a:lnTo>
                  <a:lnTo>
                    <a:pt x="27484" y="51727"/>
                  </a:lnTo>
                  <a:lnTo>
                    <a:pt x="30850" y="50317"/>
                  </a:lnTo>
                  <a:lnTo>
                    <a:pt x="14581" y="50304"/>
                  </a:lnTo>
                  <a:lnTo>
                    <a:pt x="8445" y="50266"/>
                  </a:lnTo>
                  <a:lnTo>
                    <a:pt x="2351" y="46380"/>
                  </a:lnTo>
                  <a:lnTo>
                    <a:pt x="698" y="46380"/>
                  </a:lnTo>
                  <a:lnTo>
                    <a:pt x="393" y="46342"/>
                  </a:lnTo>
                  <a:lnTo>
                    <a:pt x="2291" y="46342"/>
                  </a:lnTo>
                  <a:lnTo>
                    <a:pt x="1574" y="45885"/>
                  </a:lnTo>
                  <a:close/>
                </a:path>
                <a:path w="93979" h="53340">
                  <a:moveTo>
                    <a:pt x="32195" y="49758"/>
                  </a:moveTo>
                  <a:lnTo>
                    <a:pt x="21856" y="49758"/>
                  </a:lnTo>
                  <a:lnTo>
                    <a:pt x="16687" y="50317"/>
                  </a:lnTo>
                  <a:lnTo>
                    <a:pt x="30850" y="50317"/>
                  </a:lnTo>
                  <a:lnTo>
                    <a:pt x="32195" y="49758"/>
                  </a:lnTo>
                  <a:close/>
                </a:path>
                <a:path w="93979" h="53340">
                  <a:moveTo>
                    <a:pt x="16807" y="50304"/>
                  </a:moveTo>
                  <a:close/>
                </a:path>
                <a:path w="93979" h="53340">
                  <a:moveTo>
                    <a:pt x="49072" y="0"/>
                  </a:moveTo>
                  <a:lnTo>
                    <a:pt x="47434" y="888"/>
                  </a:lnTo>
                  <a:lnTo>
                    <a:pt x="35886" y="4348"/>
                  </a:lnTo>
                  <a:lnTo>
                    <a:pt x="29865" y="7470"/>
                  </a:lnTo>
                  <a:lnTo>
                    <a:pt x="27419" y="12026"/>
                  </a:lnTo>
                  <a:lnTo>
                    <a:pt x="26593" y="19786"/>
                  </a:lnTo>
                  <a:lnTo>
                    <a:pt x="20352" y="33492"/>
                  </a:lnTo>
                  <a:lnTo>
                    <a:pt x="13439" y="41448"/>
                  </a:lnTo>
                  <a:lnTo>
                    <a:pt x="7027" y="45205"/>
                  </a:lnTo>
                  <a:lnTo>
                    <a:pt x="2286" y="46316"/>
                  </a:lnTo>
                  <a:lnTo>
                    <a:pt x="9017" y="50266"/>
                  </a:lnTo>
                  <a:lnTo>
                    <a:pt x="16807" y="50304"/>
                  </a:lnTo>
                  <a:lnTo>
                    <a:pt x="21856" y="49758"/>
                  </a:lnTo>
                  <a:lnTo>
                    <a:pt x="32195" y="49758"/>
                  </a:lnTo>
                  <a:lnTo>
                    <a:pt x="47828" y="29895"/>
                  </a:lnTo>
                  <a:lnTo>
                    <a:pt x="48336" y="28143"/>
                  </a:lnTo>
                  <a:lnTo>
                    <a:pt x="48869" y="26733"/>
                  </a:lnTo>
                  <a:lnTo>
                    <a:pt x="49281" y="26733"/>
                  </a:lnTo>
                  <a:lnTo>
                    <a:pt x="50114" y="25133"/>
                  </a:lnTo>
                  <a:lnTo>
                    <a:pt x="51013" y="22567"/>
                  </a:lnTo>
                  <a:lnTo>
                    <a:pt x="51155" y="22224"/>
                  </a:lnTo>
                  <a:lnTo>
                    <a:pt x="57213" y="12966"/>
                  </a:lnTo>
                  <a:lnTo>
                    <a:pt x="68529" y="11341"/>
                  </a:lnTo>
                  <a:lnTo>
                    <a:pt x="69977" y="11036"/>
                  </a:lnTo>
                  <a:lnTo>
                    <a:pt x="74538" y="11036"/>
                  </a:lnTo>
                  <a:lnTo>
                    <a:pt x="72476" y="8762"/>
                  </a:lnTo>
                  <a:lnTo>
                    <a:pt x="66535" y="8762"/>
                  </a:lnTo>
                  <a:lnTo>
                    <a:pt x="57988" y="5981"/>
                  </a:lnTo>
                  <a:lnTo>
                    <a:pt x="51003" y="1663"/>
                  </a:lnTo>
                  <a:lnTo>
                    <a:pt x="49072" y="0"/>
                  </a:lnTo>
                  <a:close/>
                </a:path>
                <a:path w="93979" h="53340">
                  <a:moveTo>
                    <a:pt x="74538" y="11036"/>
                  </a:moveTo>
                  <a:lnTo>
                    <a:pt x="69977" y="11036"/>
                  </a:lnTo>
                  <a:lnTo>
                    <a:pt x="70751" y="11201"/>
                  </a:lnTo>
                  <a:lnTo>
                    <a:pt x="71310" y="11810"/>
                  </a:lnTo>
                  <a:lnTo>
                    <a:pt x="71208" y="12712"/>
                  </a:lnTo>
                  <a:lnTo>
                    <a:pt x="71031" y="13322"/>
                  </a:lnTo>
                  <a:lnTo>
                    <a:pt x="70700" y="26873"/>
                  </a:lnTo>
                  <a:lnTo>
                    <a:pt x="81902" y="30975"/>
                  </a:lnTo>
                  <a:lnTo>
                    <a:pt x="84086" y="31902"/>
                  </a:lnTo>
                  <a:lnTo>
                    <a:pt x="86080" y="31927"/>
                  </a:lnTo>
                  <a:lnTo>
                    <a:pt x="91046" y="29438"/>
                  </a:lnTo>
                  <a:lnTo>
                    <a:pt x="91172" y="28930"/>
                  </a:lnTo>
                  <a:lnTo>
                    <a:pt x="85547" y="28930"/>
                  </a:lnTo>
                  <a:lnTo>
                    <a:pt x="84429" y="28879"/>
                  </a:lnTo>
                  <a:lnTo>
                    <a:pt x="82926" y="28244"/>
                  </a:lnTo>
                  <a:lnTo>
                    <a:pt x="73672" y="24777"/>
                  </a:lnTo>
                  <a:lnTo>
                    <a:pt x="73911" y="14770"/>
                  </a:lnTo>
                  <a:lnTo>
                    <a:pt x="73875" y="13995"/>
                  </a:lnTo>
                  <a:lnTo>
                    <a:pt x="74688" y="11201"/>
                  </a:lnTo>
                  <a:lnTo>
                    <a:pt x="74538" y="11036"/>
                  </a:lnTo>
                  <a:close/>
                </a:path>
                <a:path w="93979" h="53340">
                  <a:moveTo>
                    <a:pt x="91694" y="16484"/>
                  </a:moveTo>
                  <a:lnTo>
                    <a:pt x="86626" y="16484"/>
                  </a:lnTo>
                  <a:lnTo>
                    <a:pt x="88038" y="16776"/>
                  </a:lnTo>
                  <a:lnTo>
                    <a:pt x="90360" y="19392"/>
                  </a:lnTo>
                  <a:lnTo>
                    <a:pt x="89649" y="23215"/>
                  </a:lnTo>
                  <a:lnTo>
                    <a:pt x="89068" y="25298"/>
                  </a:lnTo>
                  <a:lnTo>
                    <a:pt x="88176" y="27622"/>
                  </a:lnTo>
                  <a:lnTo>
                    <a:pt x="85547" y="28930"/>
                  </a:lnTo>
                  <a:lnTo>
                    <a:pt x="91172" y="28930"/>
                  </a:lnTo>
                  <a:lnTo>
                    <a:pt x="92954" y="22224"/>
                  </a:lnTo>
                  <a:lnTo>
                    <a:pt x="93878" y="18999"/>
                  </a:lnTo>
                  <a:lnTo>
                    <a:pt x="91694" y="16484"/>
                  </a:lnTo>
                  <a:close/>
                </a:path>
                <a:path w="93979" h="53340">
                  <a:moveTo>
                    <a:pt x="49281" y="26733"/>
                  </a:moveTo>
                  <a:lnTo>
                    <a:pt x="48869" y="26733"/>
                  </a:lnTo>
                  <a:lnTo>
                    <a:pt x="48327" y="28270"/>
                  </a:lnTo>
                  <a:lnTo>
                    <a:pt x="48158" y="28892"/>
                  </a:lnTo>
                  <a:lnTo>
                    <a:pt x="49281" y="26733"/>
                  </a:lnTo>
                  <a:close/>
                </a:path>
                <a:path w="93979" h="53340">
                  <a:moveTo>
                    <a:pt x="87249" y="13449"/>
                  </a:moveTo>
                  <a:lnTo>
                    <a:pt x="84010" y="13944"/>
                  </a:lnTo>
                  <a:lnTo>
                    <a:pt x="81267" y="14770"/>
                  </a:lnTo>
                  <a:lnTo>
                    <a:pt x="79616" y="16459"/>
                  </a:lnTo>
                  <a:lnTo>
                    <a:pt x="77406" y="16814"/>
                  </a:lnTo>
                  <a:lnTo>
                    <a:pt x="76136" y="16992"/>
                  </a:lnTo>
                  <a:lnTo>
                    <a:pt x="74180" y="17144"/>
                  </a:lnTo>
                  <a:lnTo>
                    <a:pt x="74726" y="20294"/>
                  </a:lnTo>
                  <a:lnTo>
                    <a:pt x="76060" y="22644"/>
                  </a:lnTo>
                  <a:lnTo>
                    <a:pt x="77546" y="24345"/>
                  </a:lnTo>
                  <a:lnTo>
                    <a:pt x="81368" y="24002"/>
                  </a:lnTo>
                  <a:lnTo>
                    <a:pt x="81064" y="23698"/>
                  </a:lnTo>
                  <a:lnTo>
                    <a:pt x="80695" y="23215"/>
                  </a:lnTo>
                  <a:lnTo>
                    <a:pt x="81699" y="22567"/>
                  </a:lnTo>
                  <a:lnTo>
                    <a:pt x="80937" y="21374"/>
                  </a:lnTo>
                  <a:lnTo>
                    <a:pt x="80708" y="20370"/>
                  </a:lnTo>
                  <a:lnTo>
                    <a:pt x="81622" y="17970"/>
                  </a:lnTo>
                  <a:lnTo>
                    <a:pt x="83983" y="16992"/>
                  </a:lnTo>
                  <a:lnTo>
                    <a:pt x="84591" y="16814"/>
                  </a:lnTo>
                  <a:lnTo>
                    <a:pt x="86626" y="16484"/>
                  </a:lnTo>
                  <a:lnTo>
                    <a:pt x="91694" y="16484"/>
                  </a:lnTo>
                  <a:lnTo>
                    <a:pt x="89598" y="14071"/>
                  </a:lnTo>
                  <a:lnTo>
                    <a:pt x="87249" y="13449"/>
                  </a:lnTo>
                  <a:close/>
                </a:path>
                <a:path w="93979" h="53340">
                  <a:moveTo>
                    <a:pt x="73934" y="13793"/>
                  </a:moveTo>
                  <a:lnTo>
                    <a:pt x="73875" y="13995"/>
                  </a:lnTo>
                  <a:lnTo>
                    <a:pt x="73934" y="13793"/>
                  </a:lnTo>
                  <a:close/>
                </a:path>
                <a:path w="93979" h="53340">
                  <a:moveTo>
                    <a:pt x="73994" y="13588"/>
                  </a:moveTo>
                  <a:lnTo>
                    <a:pt x="73934" y="13793"/>
                  </a:lnTo>
                  <a:lnTo>
                    <a:pt x="73994" y="13588"/>
                  </a:lnTo>
                  <a:close/>
                </a:path>
                <a:path w="93979" h="53340">
                  <a:moveTo>
                    <a:pt x="70319" y="7988"/>
                  </a:moveTo>
                  <a:lnTo>
                    <a:pt x="68021" y="8470"/>
                  </a:lnTo>
                  <a:lnTo>
                    <a:pt x="67462" y="8547"/>
                  </a:lnTo>
                  <a:lnTo>
                    <a:pt x="66535" y="8762"/>
                  </a:lnTo>
                  <a:lnTo>
                    <a:pt x="72476" y="8762"/>
                  </a:lnTo>
                  <a:lnTo>
                    <a:pt x="72085" y="8331"/>
                  </a:lnTo>
                  <a:lnTo>
                    <a:pt x="70319" y="7988"/>
                  </a:lnTo>
                  <a:close/>
                </a:path>
              </a:pathLst>
            </a:custGeom>
            <a:solidFill>
              <a:srgbClr val="9DD3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6B90E8DA-CEDF-4A90-840C-8550B19FBFA8}"/>
                </a:ext>
              </a:extLst>
            </p:cNvPr>
            <p:cNvSpPr/>
            <p:nvPr/>
          </p:nvSpPr>
          <p:spPr>
            <a:xfrm>
              <a:off x="10745673" y="529500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40">
                  <a:moveTo>
                    <a:pt x="8483" y="14884"/>
                  </a:moveTo>
                  <a:lnTo>
                    <a:pt x="7924" y="14770"/>
                  </a:lnTo>
                  <a:lnTo>
                    <a:pt x="7366" y="14579"/>
                  </a:lnTo>
                  <a:lnTo>
                    <a:pt x="6781" y="14338"/>
                  </a:lnTo>
                  <a:lnTo>
                    <a:pt x="3073" y="12979"/>
                  </a:lnTo>
                  <a:lnTo>
                    <a:pt x="0" y="9309"/>
                  </a:lnTo>
                  <a:lnTo>
                    <a:pt x="1524" y="11315"/>
                  </a:lnTo>
                  <a:lnTo>
                    <a:pt x="4787" y="14935"/>
                  </a:lnTo>
                  <a:lnTo>
                    <a:pt x="8483" y="14884"/>
                  </a:lnTo>
                  <a:close/>
                </a:path>
                <a:path w="15240" h="15240">
                  <a:moveTo>
                    <a:pt x="15176" y="3022"/>
                  </a:moveTo>
                  <a:lnTo>
                    <a:pt x="11315" y="0"/>
                  </a:lnTo>
                  <a:lnTo>
                    <a:pt x="10439" y="12"/>
                  </a:lnTo>
                  <a:lnTo>
                    <a:pt x="9474" y="165"/>
                  </a:lnTo>
                  <a:lnTo>
                    <a:pt x="8750" y="368"/>
                  </a:lnTo>
                  <a:lnTo>
                    <a:pt x="6489" y="1320"/>
                  </a:lnTo>
                  <a:lnTo>
                    <a:pt x="5575" y="3721"/>
                  </a:lnTo>
                  <a:lnTo>
                    <a:pt x="5791" y="4724"/>
                  </a:lnTo>
                  <a:lnTo>
                    <a:pt x="6565" y="5930"/>
                  </a:lnTo>
                  <a:lnTo>
                    <a:pt x="5067" y="6883"/>
                  </a:lnTo>
                  <a:lnTo>
                    <a:pt x="5321" y="7226"/>
                  </a:lnTo>
                  <a:lnTo>
                    <a:pt x="5537" y="7493"/>
                  </a:lnTo>
                  <a:lnTo>
                    <a:pt x="5321" y="7226"/>
                  </a:lnTo>
                  <a:lnTo>
                    <a:pt x="4330" y="7353"/>
                  </a:lnTo>
                  <a:lnTo>
                    <a:pt x="4102" y="7493"/>
                  </a:lnTo>
                  <a:lnTo>
                    <a:pt x="2311" y="7594"/>
                  </a:lnTo>
                  <a:lnTo>
                    <a:pt x="4775" y="10464"/>
                  </a:lnTo>
                  <a:lnTo>
                    <a:pt x="7645" y="11544"/>
                  </a:lnTo>
                  <a:lnTo>
                    <a:pt x="9194" y="12204"/>
                  </a:lnTo>
                  <a:lnTo>
                    <a:pt x="10414" y="12280"/>
                  </a:lnTo>
                  <a:lnTo>
                    <a:pt x="13042" y="10985"/>
                  </a:lnTo>
                  <a:lnTo>
                    <a:pt x="13931" y="8636"/>
                  </a:lnTo>
                  <a:lnTo>
                    <a:pt x="14312" y="7226"/>
                  </a:lnTo>
                  <a:lnTo>
                    <a:pt x="14528" y="6489"/>
                  </a:lnTo>
                  <a:lnTo>
                    <a:pt x="15176" y="3022"/>
                  </a:lnTo>
                  <a:close/>
                </a:path>
              </a:pathLst>
            </a:custGeom>
            <a:solidFill>
              <a:srgbClr val="1285C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24" name="object 11">
              <a:extLst>
                <a:ext uri="{FF2B5EF4-FFF2-40B4-BE49-F238E27FC236}">
                  <a16:creationId xmlns:a16="http://schemas.microsoft.com/office/drawing/2014/main" id="{C3F69FD2-8973-47EF-8E0F-497CA24E8BB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13630" y="535508"/>
              <a:ext cx="11620" cy="12103"/>
            </a:xfrm>
            <a:prstGeom prst="rect">
              <a:avLst/>
            </a:prstGeom>
          </p:spPr>
        </p:pic>
        <p:pic>
          <p:nvPicPr>
            <p:cNvPr id="25" name="object 12">
              <a:extLst>
                <a:ext uri="{FF2B5EF4-FFF2-40B4-BE49-F238E27FC236}">
                  <a16:creationId xmlns:a16="http://schemas.microsoft.com/office/drawing/2014/main" id="{EC47D0FD-2BAF-48F9-933B-955506C686B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01427" y="482343"/>
              <a:ext cx="284635" cy="557671"/>
            </a:xfrm>
            <a:prstGeom prst="rect">
              <a:avLst/>
            </a:prstGeom>
          </p:spPr>
        </p:pic>
        <p:pic>
          <p:nvPicPr>
            <p:cNvPr id="26" name="object 13">
              <a:extLst>
                <a:ext uri="{FF2B5EF4-FFF2-40B4-BE49-F238E27FC236}">
                  <a16:creationId xmlns:a16="http://schemas.microsoft.com/office/drawing/2014/main" id="{EDBB060F-3E93-4B52-A286-208768AAA696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25746" y="981849"/>
              <a:ext cx="6299" cy="2425"/>
            </a:xfrm>
            <a:prstGeom prst="rect">
              <a:avLst/>
            </a:prstGeom>
          </p:spPr>
        </p:pic>
        <p:pic>
          <p:nvPicPr>
            <p:cNvPr id="27" name="object 14">
              <a:extLst>
                <a:ext uri="{FF2B5EF4-FFF2-40B4-BE49-F238E27FC236}">
                  <a16:creationId xmlns:a16="http://schemas.microsoft.com/office/drawing/2014/main" id="{7C84F756-FE21-4121-A426-953DB6113C8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609193" y="930335"/>
              <a:ext cx="73444" cy="78236"/>
            </a:xfrm>
            <a:prstGeom prst="rect">
              <a:avLst/>
            </a:prstGeom>
          </p:spPr>
        </p:pic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id="{06E4ECC8-3D38-4328-93AA-86DD2F7AC3E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17961" y="980769"/>
              <a:ext cx="27698" cy="14947"/>
            </a:xfrm>
            <a:prstGeom prst="rect">
              <a:avLst/>
            </a:prstGeom>
          </p:spPr>
        </p:pic>
        <p:pic>
          <p:nvPicPr>
            <p:cNvPr id="29" name="object 16">
              <a:extLst>
                <a:ext uri="{FF2B5EF4-FFF2-40B4-BE49-F238E27FC236}">
                  <a16:creationId xmlns:a16="http://schemas.microsoft.com/office/drawing/2014/main" id="{FEA67D9B-743F-49C7-A799-A1B611A2D25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96599" y="889110"/>
              <a:ext cx="297717" cy="120559"/>
            </a:xfrm>
            <a:prstGeom prst="rect">
              <a:avLst/>
            </a:prstGeom>
          </p:spPr>
        </p:pic>
        <p:pic>
          <p:nvPicPr>
            <p:cNvPr id="30" name="object 17">
              <a:extLst>
                <a:ext uri="{FF2B5EF4-FFF2-40B4-BE49-F238E27FC236}">
                  <a16:creationId xmlns:a16="http://schemas.microsoft.com/office/drawing/2014/main" id="{4CAB8C99-693B-48A0-801A-65048B6C713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92638" y="560603"/>
              <a:ext cx="32054" cy="6565"/>
            </a:xfrm>
            <a:prstGeom prst="rect">
              <a:avLst/>
            </a:prstGeom>
          </p:spPr>
        </p:pic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56EDBD2F-7D15-4BA6-96FE-3BDCEA99D1A2}"/>
                </a:ext>
              </a:extLst>
            </p:cNvPr>
            <p:cNvSpPr/>
            <p:nvPr/>
          </p:nvSpPr>
          <p:spPr>
            <a:xfrm>
              <a:off x="10438293" y="523908"/>
              <a:ext cx="35560" cy="29845"/>
            </a:xfrm>
            <a:custGeom>
              <a:avLst/>
              <a:gdLst/>
              <a:ahLst/>
              <a:cxnLst/>
              <a:rect l="l" t="t" r="r" b="b"/>
              <a:pathLst>
                <a:path w="35559" h="29845">
                  <a:moveTo>
                    <a:pt x="14287" y="0"/>
                  </a:moveTo>
                  <a:lnTo>
                    <a:pt x="13601" y="165"/>
                  </a:lnTo>
                  <a:lnTo>
                    <a:pt x="13243" y="546"/>
                  </a:lnTo>
                  <a:lnTo>
                    <a:pt x="13246" y="1981"/>
                  </a:lnTo>
                  <a:lnTo>
                    <a:pt x="13365" y="3721"/>
                  </a:lnTo>
                  <a:lnTo>
                    <a:pt x="13639" y="14973"/>
                  </a:lnTo>
                  <a:lnTo>
                    <a:pt x="3822" y="19367"/>
                  </a:lnTo>
                  <a:lnTo>
                    <a:pt x="2552" y="19875"/>
                  </a:lnTo>
                  <a:lnTo>
                    <a:pt x="787" y="20472"/>
                  </a:lnTo>
                  <a:lnTo>
                    <a:pt x="0" y="20599"/>
                  </a:lnTo>
                  <a:lnTo>
                    <a:pt x="2806" y="21666"/>
                  </a:lnTo>
                  <a:lnTo>
                    <a:pt x="10960" y="24968"/>
                  </a:lnTo>
                  <a:lnTo>
                    <a:pt x="17741" y="29540"/>
                  </a:lnTo>
                  <a:lnTo>
                    <a:pt x="27711" y="28816"/>
                  </a:lnTo>
                  <a:lnTo>
                    <a:pt x="34836" y="16840"/>
                  </a:lnTo>
                  <a:lnTo>
                    <a:pt x="35039" y="16560"/>
                  </a:lnTo>
                  <a:lnTo>
                    <a:pt x="35331" y="16078"/>
                  </a:lnTo>
                  <a:lnTo>
                    <a:pt x="33972" y="13271"/>
                  </a:lnTo>
                  <a:lnTo>
                    <a:pt x="33362" y="11531"/>
                  </a:lnTo>
                  <a:lnTo>
                    <a:pt x="33210" y="11176"/>
                  </a:lnTo>
                  <a:lnTo>
                    <a:pt x="28346" y="3721"/>
                  </a:lnTo>
                  <a:lnTo>
                    <a:pt x="20510" y="1270"/>
                  </a:lnTo>
                  <a:lnTo>
                    <a:pt x="17272" y="546"/>
                  </a:lnTo>
                  <a:lnTo>
                    <a:pt x="14287" y="0"/>
                  </a:lnTo>
                  <a:close/>
                </a:path>
              </a:pathLst>
            </a:custGeom>
            <a:solidFill>
              <a:srgbClr val="1285C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3ECD7C56-8E15-4887-BA81-2F22DDA294FB}"/>
                </a:ext>
              </a:extLst>
            </p:cNvPr>
            <p:cNvSpPr/>
            <p:nvPr/>
          </p:nvSpPr>
          <p:spPr>
            <a:xfrm>
              <a:off x="10428783" y="512848"/>
              <a:ext cx="93980" cy="53340"/>
            </a:xfrm>
            <a:custGeom>
              <a:avLst/>
              <a:gdLst/>
              <a:ahLst/>
              <a:cxnLst/>
              <a:rect l="l" t="t" r="r" b="b"/>
              <a:pathLst>
                <a:path w="93979" h="53340">
                  <a:moveTo>
                    <a:pt x="70448" y="26733"/>
                  </a:moveTo>
                  <a:lnTo>
                    <a:pt x="45008" y="26733"/>
                  </a:lnTo>
                  <a:lnTo>
                    <a:pt x="45587" y="28270"/>
                  </a:lnTo>
                  <a:lnTo>
                    <a:pt x="46050" y="29895"/>
                  </a:lnTo>
                  <a:lnTo>
                    <a:pt x="66421" y="51727"/>
                  </a:lnTo>
                  <a:lnTo>
                    <a:pt x="69187" y="52330"/>
                  </a:lnTo>
                  <a:lnTo>
                    <a:pt x="75880" y="52970"/>
                  </a:lnTo>
                  <a:lnTo>
                    <a:pt x="84657" y="52140"/>
                  </a:lnTo>
                  <a:lnTo>
                    <a:pt x="89121" y="50317"/>
                  </a:lnTo>
                  <a:lnTo>
                    <a:pt x="77010" y="50304"/>
                  </a:lnTo>
                  <a:lnTo>
                    <a:pt x="72021" y="49758"/>
                  </a:lnTo>
                  <a:lnTo>
                    <a:pt x="85727" y="49758"/>
                  </a:lnTo>
                  <a:lnTo>
                    <a:pt x="91592" y="46316"/>
                  </a:lnTo>
                  <a:lnTo>
                    <a:pt x="86851" y="45205"/>
                  </a:lnTo>
                  <a:lnTo>
                    <a:pt x="80438" y="41448"/>
                  </a:lnTo>
                  <a:lnTo>
                    <a:pt x="73525" y="33492"/>
                  </a:lnTo>
                  <a:lnTo>
                    <a:pt x="70448" y="26733"/>
                  </a:lnTo>
                  <a:close/>
                </a:path>
                <a:path w="93979" h="53340">
                  <a:moveTo>
                    <a:pt x="66217" y="51688"/>
                  </a:moveTo>
                  <a:lnTo>
                    <a:pt x="66394" y="51727"/>
                  </a:lnTo>
                  <a:lnTo>
                    <a:pt x="66217" y="51688"/>
                  </a:lnTo>
                  <a:close/>
                </a:path>
                <a:path w="93979" h="53340">
                  <a:moveTo>
                    <a:pt x="92303" y="45885"/>
                  </a:moveTo>
                  <a:lnTo>
                    <a:pt x="85432" y="50266"/>
                  </a:lnTo>
                  <a:lnTo>
                    <a:pt x="77190" y="50317"/>
                  </a:lnTo>
                  <a:lnTo>
                    <a:pt x="89121" y="50317"/>
                  </a:lnTo>
                  <a:lnTo>
                    <a:pt x="93878" y="48374"/>
                  </a:lnTo>
                  <a:lnTo>
                    <a:pt x="93586" y="47853"/>
                  </a:lnTo>
                  <a:lnTo>
                    <a:pt x="92887" y="46748"/>
                  </a:lnTo>
                  <a:lnTo>
                    <a:pt x="93428" y="46380"/>
                  </a:lnTo>
                  <a:lnTo>
                    <a:pt x="92633" y="46380"/>
                  </a:lnTo>
                  <a:lnTo>
                    <a:pt x="92303" y="45885"/>
                  </a:lnTo>
                  <a:close/>
                </a:path>
                <a:path w="93979" h="53340">
                  <a:moveTo>
                    <a:pt x="77070" y="50304"/>
                  </a:moveTo>
                  <a:close/>
                </a:path>
                <a:path w="93979" h="53340">
                  <a:moveTo>
                    <a:pt x="85727" y="49758"/>
                  </a:moveTo>
                  <a:lnTo>
                    <a:pt x="72021" y="49758"/>
                  </a:lnTo>
                  <a:lnTo>
                    <a:pt x="77070" y="50304"/>
                  </a:lnTo>
                  <a:lnTo>
                    <a:pt x="84861" y="50266"/>
                  </a:lnTo>
                  <a:lnTo>
                    <a:pt x="85727" y="49758"/>
                  </a:lnTo>
                  <a:close/>
                </a:path>
                <a:path w="93979" h="53340">
                  <a:moveTo>
                    <a:pt x="93484" y="46342"/>
                  </a:moveTo>
                  <a:lnTo>
                    <a:pt x="93179" y="46380"/>
                  </a:lnTo>
                  <a:lnTo>
                    <a:pt x="93428" y="46380"/>
                  </a:lnTo>
                  <a:close/>
                </a:path>
                <a:path w="93979" h="53340">
                  <a:moveTo>
                    <a:pt x="6629" y="13449"/>
                  </a:moveTo>
                  <a:lnTo>
                    <a:pt x="4279" y="14071"/>
                  </a:lnTo>
                  <a:lnTo>
                    <a:pt x="0" y="18999"/>
                  </a:lnTo>
                  <a:lnTo>
                    <a:pt x="1803" y="25298"/>
                  </a:lnTo>
                  <a:lnTo>
                    <a:pt x="2832" y="29438"/>
                  </a:lnTo>
                  <a:lnTo>
                    <a:pt x="7797" y="31927"/>
                  </a:lnTo>
                  <a:lnTo>
                    <a:pt x="9821" y="31889"/>
                  </a:lnTo>
                  <a:lnTo>
                    <a:pt x="11976" y="30975"/>
                  </a:lnTo>
                  <a:lnTo>
                    <a:pt x="17559" y="28930"/>
                  </a:lnTo>
                  <a:lnTo>
                    <a:pt x="8331" y="28930"/>
                  </a:lnTo>
                  <a:lnTo>
                    <a:pt x="5702" y="27622"/>
                  </a:lnTo>
                  <a:lnTo>
                    <a:pt x="4810" y="25298"/>
                  </a:lnTo>
                  <a:lnTo>
                    <a:pt x="4228" y="23215"/>
                  </a:lnTo>
                  <a:lnTo>
                    <a:pt x="3517" y="19392"/>
                  </a:lnTo>
                  <a:lnTo>
                    <a:pt x="5769" y="16814"/>
                  </a:lnTo>
                  <a:lnTo>
                    <a:pt x="7251" y="16484"/>
                  </a:lnTo>
                  <a:lnTo>
                    <a:pt x="14412" y="16484"/>
                  </a:lnTo>
                  <a:lnTo>
                    <a:pt x="14262" y="16459"/>
                  </a:lnTo>
                  <a:lnTo>
                    <a:pt x="12611" y="14770"/>
                  </a:lnTo>
                  <a:lnTo>
                    <a:pt x="9867" y="13944"/>
                  </a:lnTo>
                  <a:lnTo>
                    <a:pt x="6629" y="13449"/>
                  </a:lnTo>
                  <a:close/>
                </a:path>
                <a:path w="93979" h="53340">
                  <a:moveTo>
                    <a:pt x="22848" y="13588"/>
                  </a:moveTo>
                  <a:lnTo>
                    <a:pt x="19939" y="13588"/>
                  </a:lnTo>
                  <a:lnTo>
                    <a:pt x="20002" y="13995"/>
                  </a:lnTo>
                  <a:lnTo>
                    <a:pt x="19967" y="14770"/>
                  </a:lnTo>
                  <a:lnTo>
                    <a:pt x="20205" y="24777"/>
                  </a:lnTo>
                  <a:lnTo>
                    <a:pt x="10883" y="28270"/>
                  </a:lnTo>
                  <a:lnTo>
                    <a:pt x="9448" y="28879"/>
                  </a:lnTo>
                  <a:lnTo>
                    <a:pt x="8331" y="28930"/>
                  </a:lnTo>
                  <a:lnTo>
                    <a:pt x="17559" y="28930"/>
                  </a:lnTo>
                  <a:lnTo>
                    <a:pt x="23177" y="26873"/>
                  </a:lnTo>
                  <a:lnTo>
                    <a:pt x="22848" y="13588"/>
                  </a:lnTo>
                  <a:close/>
                </a:path>
                <a:path w="93979" h="53340">
                  <a:moveTo>
                    <a:pt x="65927" y="11036"/>
                  </a:moveTo>
                  <a:lnTo>
                    <a:pt x="23901" y="11036"/>
                  </a:lnTo>
                  <a:lnTo>
                    <a:pt x="25349" y="11341"/>
                  </a:lnTo>
                  <a:lnTo>
                    <a:pt x="36664" y="12966"/>
                  </a:lnTo>
                  <a:lnTo>
                    <a:pt x="42722" y="22224"/>
                  </a:lnTo>
                  <a:lnTo>
                    <a:pt x="43764" y="25133"/>
                  </a:lnTo>
                  <a:lnTo>
                    <a:pt x="45720" y="28892"/>
                  </a:lnTo>
                  <a:lnTo>
                    <a:pt x="45516" y="28143"/>
                  </a:lnTo>
                  <a:lnTo>
                    <a:pt x="45008" y="26733"/>
                  </a:lnTo>
                  <a:lnTo>
                    <a:pt x="70448" y="26733"/>
                  </a:lnTo>
                  <a:lnTo>
                    <a:pt x="67284" y="19786"/>
                  </a:lnTo>
                  <a:lnTo>
                    <a:pt x="66458" y="12026"/>
                  </a:lnTo>
                  <a:lnTo>
                    <a:pt x="65927" y="11036"/>
                  </a:lnTo>
                  <a:close/>
                </a:path>
                <a:path w="93979" h="53340">
                  <a:moveTo>
                    <a:pt x="16199" y="16776"/>
                  </a:moveTo>
                  <a:lnTo>
                    <a:pt x="9156" y="16776"/>
                  </a:lnTo>
                  <a:lnTo>
                    <a:pt x="9334" y="16814"/>
                  </a:lnTo>
                  <a:lnTo>
                    <a:pt x="9982" y="17017"/>
                  </a:lnTo>
                  <a:lnTo>
                    <a:pt x="12255" y="17970"/>
                  </a:lnTo>
                  <a:lnTo>
                    <a:pt x="13169" y="20370"/>
                  </a:lnTo>
                  <a:lnTo>
                    <a:pt x="12941" y="21374"/>
                  </a:lnTo>
                  <a:lnTo>
                    <a:pt x="12398" y="22224"/>
                  </a:lnTo>
                  <a:lnTo>
                    <a:pt x="12297" y="22644"/>
                  </a:lnTo>
                  <a:lnTo>
                    <a:pt x="13182" y="23215"/>
                  </a:lnTo>
                  <a:lnTo>
                    <a:pt x="12814" y="23698"/>
                  </a:lnTo>
                  <a:lnTo>
                    <a:pt x="12509" y="24002"/>
                  </a:lnTo>
                  <a:lnTo>
                    <a:pt x="16344" y="24345"/>
                  </a:lnTo>
                  <a:lnTo>
                    <a:pt x="17818" y="22644"/>
                  </a:lnTo>
                  <a:lnTo>
                    <a:pt x="19151" y="20294"/>
                  </a:lnTo>
                  <a:lnTo>
                    <a:pt x="19697" y="17144"/>
                  </a:lnTo>
                  <a:lnTo>
                    <a:pt x="17741" y="16992"/>
                  </a:lnTo>
                  <a:lnTo>
                    <a:pt x="16199" y="16776"/>
                  </a:lnTo>
                  <a:close/>
                </a:path>
                <a:path w="93979" h="53340">
                  <a:moveTo>
                    <a:pt x="9230" y="16798"/>
                  </a:moveTo>
                  <a:close/>
                </a:path>
                <a:path w="93979" h="53340">
                  <a:moveTo>
                    <a:pt x="14412" y="16484"/>
                  </a:moveTo>
                  <a:lnTo>
                    <a:pt x="7251" y="16484"/>
                  </a:lnTo>
                  <a:lnTo>
                    <a:pt x="9230" y="16798"/>
                  </a:lnTo>
                  <a:lnTo>
                    <a:pt x="16199" y="16776"/>
                  </a:lnTo>
                  <a:lnTo>
                    <a:pt x="14412" y="16484"/>
                  </a:lnTo>
                  <a:close/>
                </a:path>
                <a:path w="93979" h="53340">
                  <a:moveTo>
                    <a:pt x="19943" y="13793"/>
                  </a:moveTo>
                  <a:lnTo>
                    <a:pt x="19948" y="13995"/>
                  </a:lnTo>
                  <a:lnTo>
                    <a:pt x="19943" y="13793"/>
                  </a:lnTo>
                  <a:close/>
                </a:path>
                <a:path w="93979" h="53340">
                  <a:moveTo>
                    <a:pt x="23558" y="7988"/>
                  </a:moveTo>
                  <a:lnTo>
                    <a:pt x="21793" y="8331"/>
                  </a:lnTo>
                  <a:lnTo>
                    <a:pt x="19339" y="11036"/>
                  </a:lnTo>
                  <a:lnTo>
                    <a:pt x="19230" y="11341"/>
                  </a:lnTo>
                  <a:lnTo>
                    <a:pt x="19943" y="13793"/>
                  </a:lnTo>
                  <a:lnTo>
                    <a:pt x="19939" y="13588"/>
                  </a:lnTo>
                  <a:lnTo>
                    <a:pt x="22848" y="13588"/>
                  </a:lnTo>
                  <a:lnTo>
                    <a:pt x="22743" y="12966"/>
                  </a:lnTo>
                  <a:lnTo>
                    <a:pt x="22669" y="12712"/>
                  </a:lnTo>
                  <a:lnTo>
                    <a:pt x="22567" y="11810"/>
                  </a:lnTo>
                  <a:lnTo>
                    <a:pt x="23126" y="11201"/>
                  </a:lnTo>
                  <a:lnTo>
                    <a:pt x="23901" y="11036"/>
                  </a:lnTo>
                  <a:lnTo>
                    <a:pt x="65927" y="11036"/>
                  </a:lnTo>
                  <a:lnTo>
                    <a:pt x="64706" y="8762"/>
                  </a:lnTo>
                  <a:lnTo>
                    <a:pt x="27343" y="8762"/>
                  </a:lnTo>
                  <a:lnTo>
                    <a:pt x="26416" y="8547"/>
                  </a:lnTo>
                  <a:lnTo>
                    <a:pt x="25857" y="8470"/>
                  </a:lnTo>
                  <a:lnTo>
                    <a:pt x="23558" y="7988"/>
                  </a:lnTo>
                  <a:close/>
                </a:path>
                <a:path w="93979" h="53340">
                  <a:moveTo>
                    <a:pt x="44805" y="0"/>
                  </a:moveTo>
                  <a:lnTo>
                    <a:pt x="42875" y="1663"/>
                  </a:lnTo>
                  <a:lnTo>
                    <a:pt x="35890" y="5981"/>
                  </a:lnTo>
                  <a:lnTo>
                    <a:pt x="27343" y="8762"/>
                  </a:lnTo>
                  <a:lnTo>
                    <a:pt x="64706" y="8762"/>
                  </a:lnTo>
                  <a:lnTo>
                    <a:pt x="64012" y="7470"/>
                  </a:lnTo>
                  <a:lnTo>
                    <a:pt x="57992" y="4348"/>
                  </a:lnTo>
                  <a:lnTo>
                    <a:pt x="46443" y="888"/>
                  </a:lnTo>
                  <a:lnTo>
                    <a:pt x="44805" y="0"/>
                  </a:lnTo>
                  <a:close/>
                </a:path>
              </a:pathLst>
            </a:custGeom>
            <a:solidFill>
              <a:srgbClr val="9DD3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3" name="object 20">
              <a:extLst>
                <a:ext uri="{FF2B5EF4-FFF2-40B4-BE49-F238E27FC236}">
                  <a16:creationId xmlns:a16="http://schemas.microsoft.com/office/drawing/2014/main" id="{FFE219CE-B49D-486C-AF8A-FFC93E6320BE}"/>
                </a:ext>
              </a:extLst>
            </p:cNvPr>
            <p:cNvSpPr/>
            <p:nvPr/>
          </p:nvSpPr>
          <p:spPr>
            <a:xfrm>
              <a:off x="10432339" y="529500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40">
                  <a:moveTo>
                    <a:pt x="12865" y="7594"/>
                  </a:moveTo>
                  <a:lnTo>
                    <a:pt x="12001" y="7493"/>
                  </a:lnTo>
                  <a:lnTo>
                    <a:pt x="11137" y="7391"/>
                  </a:lnTo>
                  <a:lnTo>
                    <a:pt x="10845" y="7353"/>
                  </a:lnTo>
                  <a:lnTo>
                    <a:pt x="9842" y="7239"/>
                  </a:lnTo>
                  <a:lnTo>
                    <a:pt x="10109" y="6883"/>
                  </a:lnTo>
                  <a:lnTo>
                    <a:pt x="8610" y="5930"/>
                  </a:lnTo>
                  <a:lnTo>
                    <a:pt x="9385" y="4724"/>
                  </a:lnTo>
                  <a:lnTo>
                    <a:pt x="3860" y="0"/>
                  </a:lnTo>
                  <a:lnTo>
                    <a:pt x="3073" y="165"/>
                  </a:lnTo>
                  <a:lnTo>
                    <a:pt x="2387" y="457"/>
                  </a:lnTo>
                  <a:lnTo>
                    <a:pt x="1778" y="838"/>
                  </a:lnTo>
                  <a:lnTo>
                    <a:pt x="1270" y="1244"/>
                  </a:lnTo>
                  <a:lnTo>
                    <a:pt x="0" y="3022"/>
                  </a:lnTo>
                  <a:lnTo>
                    <a:pt x="647" y="6489"/>
                  </a:lnTo>
                  <a:lnTo>
                    <a:pt x="1028" y="7797"/>
                  </a:lnTo>
                  <a:lnTo>
                    <a:pt x="1244" y="8636"/>
                  </a:lnTo>
                  <a:lnTo>
                    <a:pt x="2133" y="10985"/>
                  </a:lnTo>
                  <a:lnTo>
                    <a:pt x="4762" y="12280"/>
                  </a:lnTo>
                  <a:lnTo>
                    <a:pt x="5880" y="12242"/>
                  </a:lnTo>
                  <a:lnTo>
                    <a:pt x="7531" y="11544"/>
                  </a:lnTo>
                  <a:lnTo>
                    <a:pt x="10401" y="10464"/>
                  </a:lnTo>
                  <a:lnTo>
                    <a:pt x="12865" y="7594"/>
                  </a:lnTo>
                  <a:close/>
                </a:path>
                <a:path w="15240" h="15240">
                  <a:moveTo>
                    <a:pt x="15189" y="9309"/>
                  </a:moveTo>
                  <a:lnTo>
                    <a:pt x="12103" y="12979"/>
                  </a:lnTo>
                  <a:lnTo>
                    <a:pt x="8394" y="14338"/>
                  </a:lnTo>
                  <a:lnTo>
                    <a:pt x="7810" y="14579"/>
                  </a:lnTo>
                  <a:lnTo>
                    <a:pt x="7251" y="14770"/>
                  </a:lnTo>
                  <a:lnTo>
                    <a:pt x="6692" y="14884"/>
                  </a:lnTo>
                  <a:lnTo>
                    <a:pt x="10388" y="14935"/>
                  </a:lnTo>
                  <a:lnTo>
                    <a:pt x="13652" y="11315"/>
                  </a:lnTo>
                  <a:lnTo>
                    <a:pt x="15189" y="9309"/>
                  </a:lnTo>
                  <a:close/>
                </a:path>
              </a:pathLst>
            </a:custGeom>
            <a:solidFill>
              <a:srgbClr val="1285C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34" name="object 21">
              <a:extLst>
                <a:ext uri="{FF2B5EF4-FFF2-40B4-BE49-F238E27FC236}">
                  <a16:creationId xmlns:a16="http://schemas.microsoft.com/office/drawing/2014/main" id="{BB4D3217-931A-4E3A-AA1C-855963D7028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67949" y="535508"/>
              <a:ext cx="11621" cy="12103"/>
            </a:xfrm>
            <a:prstGeom prst="rect">
              <a:avLst/>
            </a:prstGeom>
          </p:spPr>
        </p:pic>
        <p:pic>
          <p:nvPicPr>
            <p:cNvPr id="35" name="object 22">
              <a:extLst>
                <a:ext uri="{FF2B5EF4-FFF2-40B4-BE49-F238E27FC236}">
                  <a16:creationId xmlns:a16="http://schemas.microsoft.com/office/drawing/2014/main" id="{6BD43309-14B2-4AA5-99E8-D7A2C3708A29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307134" y="482343"/>
              <a:ext cx="284636" cy="557671"/>
            </a:xfrm>
            <a:prstGeom prst="rect">
              <a:avLst/>
            </a:prstGeom>
          </p:spPr>
        </p:pic>
        <p:pic>
          <p:nvPicPr>
            <p:cNvPr id="36" name="object 23">
              <a:extLst>
                <a:ext uri="{FF2B5EF4-FFF2-40B4-BE49-F238E27FC236}">
                  <a16:creationId xmlns:a16="http://schemas.microsoft.com/office/drawing/2014/main" id="{FAB5E85A-8672-472A-8155-690E1A7087A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561142" y="981849"/>
              <a:ext cx="6299" cy="2425"/>
            </a:xfrm>
            <a:prstGeom prst="rect">
              <a:avLst/>
            </a:prstGeom>
          </p:spPr>
        </p:pic>
        <p:pic>
          <p:nvPicPr>
            <p:cNvPr id="37" name="object 24">
              <a:extLst>
                <a:ext uri="{FF2B5EF4-FFF2-40B4-BE49-F238E27FC236}">
                  <a16:creationId xmlns:a16="http://schemas.microsoft.com/office/drawing/2014/main" id="{F271506F-6B5C-42EC-8ADA-0F7965C3F7B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10559" y="930335"/>
              <a:ext cx="73444" cy="78236"/>
            </a:xfrm>
            <a:prstGeom prst="rect">
              <a:avLst/>
            </a:prstGeom>
          </p:spPr>
        </p:pic>
        <p:pic>
          <p:nvPicPr>
            <p:cNvPr id="38" name="object 25">
              <a:extLst>
                <a:ext uri="{FF2B5EF4-FFF2-40B4-BE49-F238E27FC236}">
                  <a16:creationId xmlns:a16="http://schemas.microsoft.com/office/drawing/2014/main" id="{234F77BA-8C1F-4924-B6AC-F68280E273FB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47540" y="980769"/>
              <a:ext cx="27686" cy="14947"/>
            </a:xfrm>
            <a:prstGeom prst="rect">
              <a:avLst/>
            </a:prstGeom>
          </p:spPr>
        </p:pic>
        <p:sp>
          <p:nvSpPr>
            <p:cNvPr id="39" name="object 26">
              <a:extLst>
                <a:ext uri="{FF2B5EF4-FFF2-40B4-BE49-F238E27FC236}">
                  <a16:creationId xmlns:a16="http://schemas.microsoft.com/office/drawing/2014/main" id="{2ABB430C-8D0F-4B33-B70D-C9B11C289921}"/>
                </a:ext>
              </a:extLst>
            </p:cNvPr>
            <p:cNvSpPr/>
            <p:nvPr/>
          </p:nvSpPr>
          <p:spPr>
            <a:xfrm>
              <a:off x="10586782" y="421251"/>
              <a:ext cx="19685" cy="19685"/>
            </a:xfrm>
            <a:custGeom>
              <a:avLst/>
              <a:gdLst/>
              <a:ahLst/>
              <a:cxnLst/>
              <a:rect l="l" t="t" r="r" b="b"/>
              <a:pathLst>
                <a:path w="19684" h="19684">
                  <a:moveTo>
                    <a:pt x="15240" y="0"/>
                  </a:moveTo>
                  <a:lnTo>
                    <a:pt x="9817" y="0"/>
                  </a:lnTo>
                  <a:lnTo>
                    <a:pt x="4394" y="0"/>
                  </a:lnTo>
                  <a:lnTo>
                    <a:pt x="0" y="4292"/>
                  </a:lnTo>
                  <a:lnTo>
                    <a:pt x="0" y="14859"/>
                  </a:lnTo>
                  <a:lnTo>
                    <a:pt x="4394" y="19151"/>
                  </a:lnTo>
                  <a:lnTo>
                    <a:pt x="15240" y="19151"/>
                  </a:lnTo>
                  <a:lnTo>
                    <a:pt x="19634" y="14859"/>
                  </a:lnTo>
                  <a:lnTo>
                    <a:pt x="19634" y="4292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A15B4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0" name="object 27">
              <a:extLst>
                <a:ext uri="{FF2B5EF4-FFF2-40B4-BE49-F238E27FC236}">
                  <a16:creationId xmlns:a16="http://schemas.microsoft.com/office/drawing/2014/main" id="{0DB034A6-C44A-455A-AEA0-0C452A1B4C13}"/>
                </a:ext>
              </a:extLst>
            </p:cNvPr>
            <p:cNvSpPr/>
            <p:nvPr/>
          </p:nvSpPr>
          <p:spPr>
            <a:xfrm>
              <a:off x="10482631" y="426389"/>
              <a:ext cx="121920" cy="81915"/>
            </a:xfrm>
            <a:custGeom>
              <a:avLst/>
              <a:gdLst/>
              <a:ahLst/>
              <a:cxnLst/>
              <a:rect l="l" t="t" r="r" b="b"/>
              <a:pathLst>
                <a:path w="121920" h="81915">
                  <a:moveTo>
                    <a:pt x="9258" y="80327"/>
                  </a:moveTo>
                  <a:lnTo>
                    <a:pt x="5791" y="67056"/>
                  </a:lnTo>
                  <a:lnTo>
                    <a:pt x="3810" y="65557"/>
                  </a:lnTo>
                  <a:lnTo>
                    <a:pt x="1879" y="63906"/>
                  </a:lnTo>
                  <a:lnTo>
                    <a:pt x="0" y="62077"/>
                  </a:lnTo>
                  <a:lnTo>
                    <a:pt x="2324" y="78473"/>
                  </a:lnTo>
                  <a:lnTo>
                    <a:pt x="9258" y="80327"/>
                  </a:lnTo>
                  <a:close/>
                </a:path>
                <a:path w="121920" h="81915">
                  <a:moveTo>
                    <a:pt x="23342" y="81813"/>
                  </a:moveTo>
                  <a:lnTo>
                    <a:pt x="22161" y="79984"/>
                  </a:lnTo>
                  <a:lnTo>
                    <a:pt x="20726" y="77685"/>
                  </a:lnTo>
                  <a:lnTo>
                    <a:pt x="19177" y="75006"/>
                  </a:lnTo>
                  <a:lnTo>
                    <a:pt x="14960" y="73101"/>
                  </a:lnTo>
                  <a:lnTo>
                    <a:pt x="10693" y="70675"/>
                  </a:lnTo>
                  <a:lnTo>
                    <a:pt x="6578" y="67640"/>
                  </a:lnTo>
                  <a:lnTo>
                    <a:pt x="7404" y="69557"/>
                  </a:lnTo>
                  <a:lnTo>
                    <a:pt x="21475" y="81610"/>
                  </a:lnTo>
                  <a:lnTo>
                    <a:pt x="23342" y="81813"/>
                  </a:lnTo>
                  <a:close/>
                </a:path>
                <a:path w="121920" h="81915">
                  <a:moveTo>
                    <a:pt x="118503" y="1981"/>
                  </a:moveTo>
                  <a:lnTo>
                    <a:pt x="116471" y="0"/>
                  </a:lnTo>
                  <a:lnTo>
                    <a:pt x="113957" y="0"/>
                  </a:lnTo>
                  <a:lnTo>
                    <a:pt x="111442" y="0"/>
                  </a:lnTo>
                  <a:lnTo>
                    <a:pt x="109410" y="1981"/>
                  </a:lnTo>
                  <a:lnTo>
                    <a:pt x="109410" y="6883"/>
                  </a:lnTo>
                  <a:lnTo>
                    <a:pt x="111442" y="8877"/>
                  </a:lnTo>
                  <a:lnTo>
                    <a:pt x="116471" y="8877"/>
                  </a:lnTo>
                  <a:lnTo>
                    <a:pt x="118503" y="6883"/>
                  </a:lnTo>
                  <a:lnTo>
                    <a:pt x="118503" y="1981"/>
                  </a:lnTo>
                  <a:close/>
                </a:path>
                <a:path w="121920" h="81915">
                  <a:moveTo>
                    <a:pt x="121805" y="22009"/>
                  </a:moveTo>
                  <a:lnTo>
                    <a:pt x="119405" y="23037"/>
                  </a:lnTo>
                  <a:lnTo>
                    <a:pt x="116751" y="23596"/>
                  </a:lnTo>
                  <a:lnTo>
                    <a:pt x="111290" y="23596"/>
                  </a:lnTo>
                  <a:lnTo>
                    <a:pt x="108737" y="23075"/>
                  </a:lnTo>
                  <a:lnTo>
                    <a:pt x="106413" y="22136"/>
                  </a:lnTo>
                  <a:lnTo>
                    <a:pt x="106832" y="33083"/>
                  </a:lnTo>
                  <a:lnTo>
                    <a:pt x="107505" y="55041"/>
                  </a:lnTo>
                  <a:lnTo>
                    <a:pt x="109245" y="54889"/>
                  </a:lnTo>
                  <a:lnTo>
                    <a:pt x="108978" y="53886"/>
                  </a:lnTo>
                  <a:lnTo>
                    <a:pt x="108699" y="53886"/>
                  </a:lnTo>
                  <a:lnTo>
                    <a:pt x="108940" y="53733"/>
                  </a:lnTo>
                  <a:lnTo>
                    <a:pt x="113931" y="51523"/>
                  </a:lnTo>
                  <a:lnTo>
                    <a:pt x="118389" y="52971"/>
                  </a:lnTo>
                  <a:lnTo>
                    <a:pt x="119926" y="53619"/>
                  </a:lnTo>
                  <a:lnTo>
                    <a:pt x="120154" y="51523"/>
                  </a:lnTo>
                  <a:lnTo>
                    <a:pt x="120815" y="45389"/>
                  </a:lnTo>
                  <a:lnTo>
                    <a:pt x="121373" y="37934"/>
                  </a:lnTo>
                  <a:lnTo>
                    <a:pt x="121678" y="30429"/>
                  </a:lnTo>
                  <a:lnTo>
                    <a:pt x="121780" y="23596"/>
                  </a:lnTo>
                  <a:lnTo>
                    <a:pt x="121805" y="22009"/>
                  </a:lnTo>
                  <a:close/>
                </a:path>
              </a:pathLst>
            </a:custGeom>
            <a:solidFill>
              <a:srgbClr val="FAC60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1" name="object 28">
              <a:extLst>
                <a:ext uri="{FF2B5EF4-FFF2-40B4-BE49-F238E27FC236}">
                  <a16:creationId xmlns:a16="http://schemas.microsoft.com/office/drawing/2014/main" id="{1EAF7E41-7428-4D3B-A842-516035F814A5}"/>
                </a:ext>
              </a:extLst>
            </p:cNvPr>
            <p:cNvSpPr/>
            <p:nvPr/>
          </p:nvSpPr>
          <p:spPr>
            <a:xfrm>
              <a:off x="10593273" y="452907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4" h="19050">
                  <a:moveTo>
                    <a:pt x="7124" y="5156"/>
                  </a:moveTo>
                  <a:lnTo>
                    <a:pt x="6489" y="4178"/>
                  </a:lnTo>
                  <a:lnTo>
                    <a:pt x="6870" y="2933"/>
                  </a:lnTo>
                  <a:lnTo>
                    <a:pt x="6438" y="1587"/>
                  </a:lnTo>
                  <a:lnTo>
                    <a:pt x="3860" y="0"/>
                  </a:lnTo>
                  <a:lnTo>
                    <a:pt x="1841" y="457"/>
                  </a:lnTo>
                  <a:lnTo>
                    <a:pt x="12" y="3009"/>
                  </a:lnTo>
                  <a:lnTo>
                    <a:pt x="0" y="4343"/>
                  </a:lnTo>
                  <a:lnTo>
                    <a:pt x="635" y="5321"/>
                  </a:lnTo>
                  <a:lnTo>
                    <a:pt x="254" y="6565"/>
                  </a:lnTo>
                  <a:lnTo>
                    <a:pt x="685" y="7912"/>
                  </a:lnTo>
                  <a:lnTo>
                    <a:pt x="1968" y="8699"/>
                  </a:lnTo>
                  <a:lnTo>
                    <a:pt x="2273" y="8839"/>
                  </a:lnTo>
                  <a:lnTo>
                    <a:pt x="3111" y="8470"/>
                  </a:lnTo>
                  <a:lnTo>
                    <a:pt x="4064" y="8420"/>
                  </a:lnTo>
                  <a:lnTo>
                    <a:pt x="4914" y="8750"/>
                  </a:lnTo>
                  <a:lnTo>
                    <a:pt x="5461" y="8496"/>
                  </a:lnTo>
                  <a:lnTo>
                    <a:pt x="5956" y="8102"/>
                  </a:lnTo>
                  <a:lnTo>
                    <a:pt x="7112" y="6489"/>
                  </a:lnTo>
                  <a:lnTo>
                    <a:pt x="7124" y="5156"/>
                  </a:lnTo>
                  <a:close/>
                </a:path>
                <a:path w="8254" h="19050">
                  <a:moveTo>
                    <a:pt x="7810" y="15113"/>
                  </a:moveTo>
                  <a:lnTo>
                    <a:pt x="7696" y="13462"/>
                  </a:lnTo>
                  <a:lnTo>
                    <a:pt x="6705" y="12420"/>
                  </a:lnTo>
                  <a:lnTo>
                    <a:pt x="6604" y="12788"/>
                  </a:lnTo>
                  <a:lnTo>
                    <a:pt x="6426" y="13144"/>
                  </a:lnTo>
                  <a:lnTo>
                    <a:pt x="5092" y="14998"/>
                  </a:lnTo>
                  <a:lnTo>
                    <a:pt x="2971" y="15481"/>
                  </a:lnTo>
                  <a:lnTo>
                    <a:pt x="1244" y="14414"/>
                  </a:lnTo>
                  <a:lnTo>
                    <a:pt x="1054" y="14262"/>
                  </a:lnTo>
                  <a:lnTo>
                    <a:pt x="889" y="14084"/>
                  </a:lnTo>
                  <a:lnTo>
                    <a:pt x="508" y="15379"/>
                  </a:lnTo>
                  <a:lnTo>
                    <a:pt x="965" y="16764"/>
                  </a:lnTo>
                  <a:lnTo>
                    <a:pt x="3657" y="18440"/>
                  </a:lnTo>
                  <a:lnTo>
                    <a:pt x="5778" y="17957"/>
                  </a:lnTo>
                  <a:lnTo>
                    <a:pt x="7810" y="15113"/>
                  </a:lnTo>
                  <a:close/>
                </a:path>
              </a:pathLst>
            </a:custGeom>
            <a:solidFill>
              <a:srgbClr val="A15B4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42" name="object 29">
              <a:extLst>
                <a:ext uri="{FF2B5EF4-FFF2-40B4-BE49-F238E27FC236}">
                  <a16:creationId xmlns:a16="http://schemas.microsoft.com/office/drawing/2014/main" id="{4BCF7DAC-7260-4BD9-AB2F-10F6F1F5ADA9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298880" y="563167"/>
              <a:ext cx="451967" cy="446502"/>
            </a:xfrm>
            <a:prstGeom prst="rect">
              <a:avLst/>
            </a:prstGeom>
          </p:spPr>
        </p:pic>
        <p:sp>
          <p:nvSpPr>
            <p:cNvPr id="43" name="object 30">
              <a:extLst>
                <a:ext uri="{FF2B5EF4-FFF2-40B4-BE49-F238E27FC236}">
                  <a16:creationId xmlns:a16="http://schemas.microsoft.com/office/drawing/2014/main" id="{471AABBE-0035-4031-9CB3-293F6A5385EE}"/>
                </a:ext>
              </a:extLst>
            </p:cNvPr>
            <p:cNvSpPr/>
            <p:nvPr/>
          </p:nvSpPr>
          <p:spPr>
            <a:xfrm>
              <a:off x="10592892" y="460971"/>
              <a:ext cx="8255" cy="18415"/>
            </a:xfrm>
            <a:custGeom>
              <a:avLst/>
              <a:gdLst/>
              <a:ahLst/>
              <a:cxnLst/>
              <a:rect l="l" t="t" r="r" b="b"/>
              <a:pathLst>
                <a:path w="8254" h="18415">
                  <a:moveTo>
                    <a:pt x="7658" y="3873"/>
                  </a:moveTo>
                  <a:lnTo>
                    <a:pt x="7327" y="1879"/>
                  </a:lnTo>
                  <a:lnTo>
                    <a:pt x="5816" y="939"/>
                  </a:lnTo>
                  <a:lnTo>
                    <a:pt x="4305" y="0"/>
                  </a:lnTo>
                  <a:lnTo>
                    <a:pt x="2184" y="482"/>
                  </a:lnTo>
                  <a:lnTo>
                    <a:pt x="0" y="3556"/>
                  </a:lnTo>
                  <a:lnTo>
                    <a:pt x="330" y="5549"/>
                  </a:lnTo>
                  <a:lnTo>
                    <a:pt x="3352" y="7429"/>
                  </a:lnTo>
                  <a:lnTo>
                    <a:pt x="5461" y="6946"/>
                  </a:lnTo>
                  <a:lnTo>
                    <a:pt x="7658" y="3873"/>
                  </a:lnTo>
                  <a:close/>
                </a:path>
                <a:path w="8254" h="18415">
                  <a:moveTo>
                    <a:pt x="7912" y="15214"/>
                  </a:moveTo>
                  <a:lnTo>
                    <a:pt x="7289" y="14147"/>
                  </a:lnTo>
                  <a:lnTo>
                    <a:pt x="7645" y="12814"/>
                  </a:lnTo>
                  <a:lnTo>
                    <a:pt x="7150" y="11404"/>
                  </a:lnTo>
                  <a:lnTo>
                    <a:pt x="4356" y="9677"/>
                  </a:lnTo>
                  <a:lnTo>
                    <a:pt x="2133" y="10185"/>
                  </a:lnTo>
                  <a:lnTo>
                    <a:pt x="139" y="12941"/>
                  </a:lnTo>
                  <a:lnTo>
                    <a:pt x="88" y="14363"/>
                  </a:lnTo>
                  <a:lnTo>
                    <a:pt x="723" y="15430"/>
                  </a:lnTo>
                  <a:lnTo>
                    <a:pt x="457" y="16459"/>
                  </a:lnTo>
                  <a:lnTo>
                    <a:pt x="685" y="17538"/>
                  </a:lnTo>
                  <a:lnTo>
                    <a:pt x="1371" y="18313"/>
                  </a:lnTo>
                  <a:lnTo>
                    <a:pt x="3416" y="17868"/>
                  </a:lnTo>
                  <a:lnTo>
                    <a:pt x="5245" y="17945"/>
                  </a:lnTo>
                  <a:lnTo>
                    <a:pt x="6705" y="18186"/>
                  </a:lnTo>
                  <a:lnTo>
                    <a:pt x="6972" y="17868"/>
                  </a:lnTo>
                  <a:lnTo>
                    <a:pt x="7874" y="16624"/>
                  </a:lnTo>
                  <a:lnTo>
                    <a:pt x="7912" y="15214"/>
                  </a:lnTo>
                  <a:close/>
                </a:path>
              </a:pathLst>
            </a:custGeom>
            <a:solidFill>
              <a:srgbClr val="A15B4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78524" y="6226982"/>
            <a:ext cx="12013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Эмпатия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» – фонд содействия общественно значимым проектам в сфере образования, культуры, науки и просвещения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826486" y="1774021"/>
            <a:ext cx="4156614" cy="37600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  <a:defRPr/>
            </a:pPr>
            <a:r>
              <a:rPr lang="ru-RU" sz="2400" b="1" dirty="0">
                <a:solidFill>
                  <a:srgbClr val="7030A0"/>
                </a:solidFill>
                <a:cs typeface="Suisse Intl" panose="020B0504000000000000" pitchFamily="34" charset="-78"/>
              </a:rPr>
              <a:t>ЦЕЛЬ КОНКУРСА: </a:t>
            </a:r>
            <a:r>
              <a:rPr lang="ru-RU" sz="2000" dirty="0">
                <a:cs typeface="Suisse Intl" panose="020B0504000000000000" pitchFamily="34" charset="-78"/>
              </a:rPr>
              <a:t>стимулирование работников сферы образования Самарской области к совершенствованию преподавательской, воспитательной и иной профессиональной деятельности, развитие их творческих, интеллектуальных и профессиональных способностей, поддержка внедрения и использования инновационных технологий в образовательном процессе.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" y="-32451"/>
            <a:ext cx="3677275" cy="230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2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E484735-7601-4946-B218-45135C25227C}"/>
              </a:ext>
            </a:extLst>
          </p:cNvPr>
          <p:cNvSpPr/>
          <p:nvPr/>
        </p:nvSpPr>
        <p:spPr>
          <a:xfrm>
            <a:off x="323272" y="875805"/>
            <a:ext cx="70624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Suisse Intl" panose="020B0504000000000000" pitchFamily="34" charset="-78"/>
              </a:rPr>
              <a:t>УЧРЕДИТЕЛИ КОНКУРСА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Suisse Intl" panose="020B0504000000000000" pitchFamily="34" charset="-78"/>
              </a:rPr>
              <a:t>: </a:t>
            </a:r>
          </a:p>
          <a:p>
            <a:pPr>
              <a:lnSpc>
                <a:spcPts val="2160"/>
              </a:lnSpc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Suisse Intl" panose="020B0504000000000000" pitchFamily="34" charset="-78"/>
            </a:endParaRPr>
          </a:p>
          <a:p>
            <a:pPr marL="342900" indent="-342900">
              <a:lnSpc>
                <a:spcPts val="216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Министерство образования Самарской области</a:t>
            </a:r>
          </a:p>
          <a:p>
            <a:pPr marL="342900" indent="-342900">
              <a:lnSpc>
                <a:spcPts val="216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Благотворительный фонд «</a:t>
            </a:r>
            <a:r>
              <a:rPr lang="ru-RU" sz="2400" dirty="0" err="1"/>
              <a:t>Эмпатия</a:t>
            </a:r>
            <a:r>
              <a:rPr lang="ru-RU" sz="2400" dirty="0"/>
              <a:t>» </a:t>
            </a:r>
          </a:p>
          <a:p>
            <a:pPr>
              <a:lnSpc>
                <a:spcPts val="2160"/>
              </a:lnSpc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Suisse Intl" panose="020B0504000000000000" pitchFamily="34" charset="-78"/>
            </a:endParaRPr>
          </a:p>
          <a:p>
            <a:pPr>
              <a:lnSpc>
                <a:spcPts val="2160"/>
              </a:lnSpc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Suisse Intl" panose="020B0504000000000000" pitchFamily="34" charset="-78"/>
              </a:rPr>
              <a:t>ОРГАНИЗАТОРЫ КОНКУРСА: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076" y="2638117"/>
            <a:ext cx="1717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«Институт развития образования»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93" y="3936768"/>
            <a:ext cx="1214755" cy="100796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005997" y="2650235"/>
            <a:ext cx="253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«Региональный </a:t>
            </a:r>
            <a:r>
              <a:rPr lang="ru-RU" dirty="0" err="1"/>
              <a:t>социопсихологический</a:t>
            </a:r>
            <a:r>
              <a:rPr lang="ru-RU" dirty="0"/>
              <a:t> центр» </a:t>
            </a:r>
          </a:p>
        </p:txBody>
      </p:sp>
      <p:pic>
        <p:nvPicPr>
          <p:cNvPr id="1026" name="Picture 2" descr="https://sun9-70.userapi.com/impg/heiDDetjATDD_mWfmEbcKtII5gw74O-AonqZrQ/C_Jr9nAqmhc.jpg?size=421x420&amp;quality=95&amp;sign=9ca759f3e9ed62262f307f3ea2eda3db&amp;type=alb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27" y="3938924"/>
            <a:ext cx="1115000" cy="111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b="23574"/>
          <a:stretch/>
        </p:blipFill>
        <p:spPr bwMode="auto">
          <a:xfrm>
            <a:off x="4778622" y="4098906"/>
            <a:ext cx="2367939" cy="83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224504" y="2683419"/>
            <a:ext cx="2992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</a:t>
            </a:r>
            <a:endParaRPr lang="en-US" dirty="0"/>
          </a:p>
          <a:p>
            <a:pPr algn="ctr"/>
            <a:r>
              <a:rPr lang="ru-RU" dirty="0"/>
              <a:t>профессионального образования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00175" y="2678092"/>
            <a:ext cx="2435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«Региональный центр развития трудовых ресурсов» </a:t>
            </a:r>
          </a:p>
        </p:txBody>
      </p:sp>
      <p:pic>
        <p:nvPicPr>
          <p:cNvPr id="1030" name="Picture 6" descr="https://sun9-11.userapi.com/impg/ZL1pxhySH5QO5U5TI2cH24atMGUYCs9TNMW3rg/bcNWZXV-mSM.jpg?size=636x462&amp;quality=95&amp;sign=33764df440b8b32f33a16939f2caecd2&amp;type=albu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6" t="10793" r="21303" b="11128"/>
          <a:stretch/>
        </p:blipFill>
        <p:spPr bwMode="auto">
          <a:xfrm>
            <a:off x="7743596" y="3880003"/>
            <a:ext cx="1187016" cy="117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9398053" y="2660909"/>
            <a:ext cx="2256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«Центр </a:t>
            </a:r>
            <a:endParaRPr lang="en-US" dirty="0"/>
          </a:p>
          <a:p>
            <a:pPr algn="ctr"/>
            <a:r>
              <a:rPr lang="ru-RU" dirty="0"/>
              <a:t>специального </a:t>
            </a:r>
            <a:endParaRPr lang="en-US" dirty="0"/>
          </a:p>
          <a:p>
            <a:pPr algn="ctr"/>
            <a:r>
              <a:rPr lang="ru-RU" dirty="0"/>
              <a:t>образования»</a:t>
            </a:r>
          </a:p>
        </p:txBody>
      </p:sp>
      <p:pic>
        <p:nvPicPr>
          <p:cNvPr id="1032" name="Picture 8" descr="https://sun9-21.userapi.com/impg/VTEPr3YgfaHzBzrlPO6OcIG4yzedY_M6pVle5g/BFLbn8rlOnE.jpg?size=1604x1490&amp;quality=95&amp;sign=33f4b8c7a3a06386983b35ae76eeb3ee&amp;type=albu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8" t="23616" r="17594" b="26704"/>
          <a:stretch/>
        </p:blipFill>
        <p:spPr bwMode="auto">
          <a:xfrm>
            <a:off x="9820275" y="3798659"/>
            <a:ext cx="1684739" cy="113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E484735-7601-4946-B218-45135C25227C}"/>
              </a:ext>
            </a:extLst>
          </p:cNvPr>
          <p:cNvSpPr/>
          <p:nvPr/>
        </p:nvSpPr>
        <p:spPr>
          <a:xfrm>
            <a:off x="323272" y="5355024"/>
            <a:ext cx="9066519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  <a:defRPr/>
            </a:pPr>
            <a:r>
              <a:rPr lang="ru-RU" sz="2400" b="1" dirty="0">
                <a:solidFill>
                  <a:srgbClr val="7030A0"/>
                </a:solidFill>
                <a:cs typeface="Suisse Intl" panose="020B0504000000000000" pitchFamily="34" charset="-78"/>
              </a:rPr>
              <a:t>ИНФОРМАЦИОННАЯ ПОДДЕРЖКА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Suisse Intl" panose="020B0504000000000000" pitchFamily="34" charset="-78"/>
              </a:rPr>
              <a:t> КОНКУРСА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cs typeface="Suisse Intl" panose="020B0504000000000000" pitchFamily="34" charset="-78"/>
              </a:rPr>
              <a:t>: </a:t>
            </a:r>
          </a:p>
          <a:p>
            <a:pPr>
              <a:lnSpc>
                <a:spcPts val="2160"/>
              </a:lnSpc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Suisse Intl" panose="020B0504000000000000" pitchFamily="34" charset="-78"/>
              </a:rPr>
              <a:t>сайты учредителей и организаторов,</a:t>
            </a: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cs typeface="Suisse Intl" panose="020B0504000000000000" pitchFamily="34" charset="-78"/>
            </a:endParaRPr>
          </a:p>
          <a:p>
            <a:pPr>
              <a:lnSpc>
                <a:spcPts val="2160"/>
              </a:lnSpc>
              <a:defRPr/>
            </a:pPr>
            <a:r>
              <a:rPr lang="ru-RU" dirty="0"/>
              <a:t>Министерство образования Самарской области </a:t>
            </a:r>
            <a:r>
              <a:rPr lang="ru-RU" u="sng" dirty="0">
                <a:hlinkClick r:id="rId7"/>
              </a:rPr>
              <a:t>https://educat.samregion.ru/</a:t>
            </a:r>
            <a:endParaRPr lang="ru-RU" u="sng" dirty="0"/>
          </a:p>
          <a:p>
            <a:pPr>
              <a:lnSpc>
                <a:spcPts val="2160"/>
              </a:lnSpc>
              <a:defRPr/>
            </a:pPr>
            <a:r>
              <a:rPr lang="ru-RU" dirty="0"/>
              <a:t>Благотворительный фонд «</a:t>
            </a:r>
            <a:r>
              <a:rPr lang="ru-RU" dirty="0" err="1"/>
              <a:t>Эмпатия</a:t>
            </a:r>
            <a:r>
              <a:rPr lang="ru-RU" dirty="0"/>
              <a:t>» </a:t>
            </a:r>
            <a:r>
              <a:rPr lang="ru-RU" u="sng" dirty="0">
                <a:hlinkClick r:id="rId8"/>
              </a:rPr>
              <a:t>http://empathy-foundation.ru/</a:t>
            </a:r>
            <a:r>
              <a:rPr lang="ru-RU" dirty="0"/>
              <a:t>)</a:t>
            </a:r>
          </a:p>
          <a:p>
            <a:pPr>
              <a:lnSpc>
                <a:spcPts val="2160"/>
              </a:lnSpc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cs typeface="Suisse Intl" panose="020B0504000000000000" pitchFamily="34" charset="-7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13674" y="-37678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РЕГИОНАЛЬНЫЙ КОНКУРС «ПРИЗВАНИЕ – УЧИТЬ!» </a:t>
            </a:r>
          </a:p>
        </p:txBody>
      </p:sp>
    </p:spTree>
    <p:extLst>
      <p:ext uri="{BB962C8B-B14F-4D97-AF65-F5344CB8AC3E}">
        <p14:creationId xmlns:p14="http://schemas.microsoft.com/office/powerpoint/2010/main" val="189063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13674" y="192542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НОМИНАЦИИ РЕГИОНАЛЬНОГО  КОНКУРСА «ПРИЗВАНИЕ - УЧИТЬ!»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6598" y="862402"/>
            <a:ext cx="1864148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«Учитель»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7228" y="4937528"/>
            <a:ext cx="2022045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7030A0"/>
                </a:solidFill>
              </a:rPr>
              <a:t>«Педагог дополнительного образования»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27227" y="4955030"/>
            <a:ext cx="2022045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«Классный руководитель»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3155" y="4949525"/>
            <a:ext cx="2199839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7030A0"/>
                </a:solidFill>
              </a:rPr>
              <a:t>«Воспитатель в дошкольном образовании, работающий с детьми с ограниченными возможностями здоровья»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1918" y="3185133"/>
            <a:ext cx="1932270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«Социальный педагог»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20787" y="4937527"/>
            <a:ext cx="2394239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7030A0"/>
                </a:solidFill>
              </a:rPr>
              <a:t>«Педагогический работник дошкольного образования»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25278" y="3182049"/>
            <a:ext cx="2069622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«Мастер производственного обучения»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635046" y="4916567"/>
            <a:ext cx="2308327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«Педагог-психолог»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73790" y="3154545"/>
            <a:ext cx="2114945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«Воспитатель в дошкольном образовании»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056999" y="3136837"/>
            <a:ext cx="1954748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«Педагог, работающий с детьми </a:t>
            </a:r>
            <a:r>
              <a:rPr lang="en-US" sz="1600" b="1" dirty="0">
                <a:solidFill>
                  <a:srgbClr val="7030A0"/>
                </a:solidFill>
              </a:rPr>
              <a:t>c </a:t>
            </a:r>
            <a:r>
              <a:rPr lang="ru-RU" sz="1600" b="1" dirty="0">
                <a:solidFill>
                  <a:srgbClr val="7030A0"/>
                </a:solidFill>
              </a:rPr>
              <a:t>ОВЗ»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27382" y="879782"/>
            <a:ext cx="1997407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«Учитель малокомплектной школы»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50503" y="892561"/>
            <a:ext cx="1964614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«Новации и традиции»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40831" y="852246"/>
            <a:ext cx="2412747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«Профессиональный дебют»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690864" y="879783"/>
            <a:ext cx="2278756" cy="7978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«Заместитель директора школы»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667625" y="3126752"/>
            <a:ext cx="1910484" cy="785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«Педагог-преподаватель ОБЗР (ОБЖ)»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674" y="1813724"/>
            <a:ext cx="2313708" cy="1134543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учителей общеобразовательных организаций с численностью обучающихся от 151 человек; стаж работы на должностях педагогических работников не менее 3-х лет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69675" y="2090464"/>
            <a:ext cx="2180828" cy="655782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учителей общеобразовательных организаций с численностью обучающихся до 150 человек (включительно); стаж работы на должностях педагогических работников не менее 3-х лет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50503" y="1890448"/>
            <a:ext cx="2207520" cy="95640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для методистов, руководителей музеев и библиотек образовательных организаций; без предъявления требований к стажу работы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88269" y="1964085"/>
            <a:ext cx="2746777" cy="655782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учителей,  педагогов дополнительного образования со стажем 1-3 года , советников директоров по воспитанию и взаимодействию с детскими общественными объединениями; стаж до 3-х лет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635046" y="1943337"/>
            <a:ext cx="2467629" cy="655782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зам. директоров по УВР, НМР, ВР, общеобразовательных организаций, реализующих программы  общего образования; без предъявления требований к стажу работы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0109" y="4062858"/>
            <a:ext cx="1924079" cy="6557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социальных педагогов образовательных организаций; стаж работы в должности не менее 3-х лет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056419" y="4118009"/>
            <a:ext cx="2953044" cy="7818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для преподавателей и мастеров производственного обучения образовательных организаций СПО со стажем не менее 3-х лет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99719" y="4022997"/>
            <a:ext cx="2947267" cy="8233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для воспитателей общеобразовательных организаций, реализующих образовательные программы дошкольного образования, стаж не менее 3-х лет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67624" y="3790646"/>
            <a:ext cx="2160445" cy="7688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стаж работы в должности не менее 3-х лет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820275" y="3869760"/>
            <a:ext cx="2420384" cy="9189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</a:t>
            </a:r>
            <a:r>
              <a:rPr lang="ru-RU" sz="1100" dirty="0" err="1"/>
              <a:t>педработников</a:t>
            </a:r>
            <a:r>
              <a:rPr lang="ru-RU" sz="1100" dirty="0"/>
              <a:t>, реализующих адаптированные образовательные программы; стаж работы не менее 3-х лет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849" y="5795371"/>
            <a:ext cx="2516185" cy="9683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</a:t>
            </a:r>
            <a:r>
              <a:rPr lang="ru-RU" sz="1100" dirty="0" err="1"/>
              <a:t>педработников</a:t>
            </a:r>
            <a:r>
              <a:rPr lang="ru-RU" sz="1100" dirty="0"/>
              <a:t>, реализующих адаптированные образовательные программ дошкольного образования; стаж  работы не менее 3-х лет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88169" y="5693517"/>
            <a:ext cx="2332188" cy="9711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педагогов </a:t>
            </a:r>
            <a:r>
              <a:rPr lang="ru-RU" sz="1100" dirty="0" err="1"/>
              <a:t>допобразования</a:t>
            </a:r>
            <a:r>
              <a:rPr lang="ru-RU" sz="1100" dirty="0"/>
              <a:t>, тренеров-преподавателей; </a:t>
            </a:r>
          </a:p>
          <a:p>
            <a:pPr algn="ctr"/>
            <a:r>
              <a:rPr lang="ru-RU" sz="1100" dirty="0"/>
              <a:t>стаж работы не менее 3-х лет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594900" y="5736544"/>
            <a:ext cx="2173864" cy="8594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</a:t>
            </a:r>
            <a:r>
              <a:rPr lang="ru-RU" sz="1100" dirty="0" err="1"/>
              <a:t>пед.работников</a:t>
            </a:r>
            <a:r>
              <a:rPr lang="ru-RU" sz="1100" dirty="0"/>
              <a:t> образовательных организаций; осуществляющих классное руководство не менее 3-х лет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902263" y="5740121"/>
            <a:ext cx="2737598" cy="952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для музыкальных руководителей, инструкторов по физической культуре, реализующих основные программы дошкольного образования; стаж работы не менее 3-х лет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480373" y="5888696"/>
            <a:ext cx="2776974" cy="6557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для педагогов-психологов образовательных организаций, а также центров психолого-педагогической, медицинской и социальной помощи, подведомственных министерству, со стажем работы не менее 3-х лет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13674" y="194331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НОМИНАЦИИ РЕГИОНАЛЬНОГО  КОНКУРСА «ПРИЗВАНИЕ – УЧИТЬ!» </a:t>
            </a:r>
          </a:p>
        </p:txBody>
      </p:sp>
    </p:spTree>
    <p:extLst>
      <p:ext uri="{BB962C8B-B14F-4D97-AF65-F5344CB8AC3E}">
        <p14:creationId xmlns:p14="http://schemas.microsoft.com/office/powerpoint/2010/main" val="243873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43" y="2566910"/>
            <a:ext cx="34200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«Учитель», </a:t>
            </a:r>
          </a:p>
          <a:p>
            <a:r>
              <a:rPr lang="ru-RU" sz="1600" dirty="0"/>
              <a:t>«Учитель малокомплектной школы», </a:t>
            </a:r>
          </a:p>
          <a:p>
            <a:r>
              <a:rPr lang="ru-RU" sz="1600" dirty="0"/>
              <a:t>«Новации и традиции», «Профессиональный дебют», «Заместитель директора школы», «Воспитатель в дошкольном образовании», </a:t>
            </a:r>
          </a:p>
          <a:p>
            <a:r>
              <a:rPr lang="ru-RU" sz="1600" dirty="0"/>
              <a:t>«Педагог-преподаватель ОБЗР (ОБЖ)», </a:t>
            </a:r>
          </a:p>
          <a:p>
            <a:r>
              <a:rPr lang="ru-RU" sz="1600" dirty="0"/>
              <a:t>«Педагог дополнительного образования», </a:t>
            </a:r>
          </a:p>
          <a:p>
            <a:r>
              <a:rPr lang="ru-RU" sz="1600" dirty="0"/>
              <a:t>«Классный руководитель», «Педагогический работник дошкольного образования»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7335" y="2592559"/>
            <a:ext cx="282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«Социальный педагог», </a:t>
            </a:r>
          </a:p>
          <a:p>
            <a:r>
              <a:rPr lang="ru-RU" dirty="0"/>
              <a:t>«Педагог-психолог»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60535" y="2578228"/>
            <a:ext cx="307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«Мастер производственного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5738" y="2609916"/>
            <a:ext cx="2642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«Педагог, работающий с детьми с ОВЗ», </a:t>
            </a:r>
          </a:p>
          <a:p>
            <a:r>
              <a:rPr lang="ru-RU" dirty="0"/>
              <a:t>«Воспитатель в дошкольном образовании, работающий с детьми с ОВЗ»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5618" y="3448470"/>
            <a:ext cx="5745411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       УЧАСТНИКИ КОНКУРСА: </a:t>
            </a:r>
          </a:p>
          <a:p>
            <a:endParaRPr lang="ru-RU" b="1" dirty="0"/>
          </a:p>
          <a:p>
            <a:pPr marL="285750" indent="-285750">
              <a:buClr>
                <a:srgbClr val="FF0000"/>
              </a:buClr>
              <a:buSzPct val="1240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7030A0"/>
                </a:solidFill>
              </a:rPr>
              <a:t>основные работники государственных и муниципальных образовательных организаций, а также работники подведомственных министерству области ГБОУ ППМС-центров (нагрузка – не менее 1 ставки)</a:t>
            </a:r>
          </a:p>
          <a:p>
            <a:pPr marL="285750" indent="-285750">
              <a:buClr>
                <a:srgbClr val="FF0000"/>
              </a:buClr>
              <a:buSzPct val="1240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7030A0"/>
                </a:solidFill>
              </a:rPr>
              <a:t>Требования к стажу работы и (или) квалификации: по каждой номинации Конкурса отдельно. </a:t>
            </a:r>
          </a:p>
          <a:p>
            <a:pPr marL="285750" indent="-285750">
              <a:buClr>
                <a:srgbClr val="FF0000"/>
              </a:buClr>
              <a:buSzPct val="1240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7030A0"/>
                </a:solidFill>
              </a:rPr>
              <a:t>Участник Конкурса направляет заявку на участие только в одной номинации.</a:t>
            </a:r>
          </a:p>
          <a:p>
            <a:pPr marL="285750" indent="-285750">
              <a:buClr>
                <a:srgbClr val="FF0000"/>
              </a:buClr>
              <a:buSzPct val="1240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7030A0"/>
                </a:solidFill>
              </a:rPr>
              <a:t>Победители Конкурса имеют право повторно состязаться в той же самой номинации не раньше, чем через 3 года, и без ограничений в иных номинациях. 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-43022" y="273258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РАСПРЕДЕЛЕНИЕ ОРГАНИЗАТОРОВ ПО НОМИНАЦИЯМ КОНКУРСА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7096" y="1109353"/>
            <a:ext cx="2414031" cy="925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«Институт развития образования»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70857" y="2129632"/>
            <a:ext cx="1393372" cy="437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901059" y="2117571"/>
            <a:ext cx="1393372" cy="333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840791" y="2081004"/>
            <a:ext cx="1393372" cy="406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756762" y="2081004"/>
            <a:ext cx="1393372" cy="372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7096" y="1116826"/>
            <a:ext cx="2414031" cy="925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«Институт развития </a:t>
            </a:r>
            <a:r>
              <a:rPr lang="ru-RU" b="1">
                <a:solidFill>
                  <a:srgbClr val="7030A0"/>
                </a:solidFill>
              </a:rPr>
              <a:t>образования»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62401" y="1042544"/>
            <a:ext cx="2670688" cy="925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«Центр </a:t>
            </a:r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специального </a:t>
            </a:r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образования»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4106" y="1059749"/>
            <a:ext cx="2670688" cy="925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«Региональный </a:t>
            </a:r>
            <a:r>
              <a:rPr lang="ru-RU" b="1" dirty="0" err="1">
                <a:solidFill>
                  <a:srgbClr val="7030A0"/>
                </a:solidFill>
              </a:rPr>
              <a:t>социопсихологический</a:t>
            </a:r>
            <a:r>
              <a:rPr lang="ru-RU" b="1" dirty="0">
                <a:solidFill>
                  <a:srgbClr val="7030A0"/>
                </a:solidFill>
              </a:rPr>
              <a:t> центр»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18104" y="1064934"/>
            <a:ext cx="2670688" cy="925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Центр </a:t>
            </a:r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профессионального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5545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048" y="1004760"/>
            <a:ext cx="5328723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ЭТАП 1. </a:t>
            </a:r>
          </a:p>
          <a:p>
            <a:pPr algn="ctr"/>
            <a:r>
              <a:rPr lang="ru-RU" sz="1600" dirty="0"/>
              <a:t>Направление заявки для участия в Конкурсе осуществляется Участником Конкурса самостоятельно в личном кабинете автоматизированной информационной системы «Кадры в образовании. Самарская область» </a:t>
            </a:r>
            <a:r>
              <a:rPr lang="ru-RU" sz="1600" u="sng" dirty="0">
                <a:hlinkClick r:id="rId2"/>
              </a:rPr>
              <a:t>https://staffedu.samregion.ru/</a:t>
            </a:r>
            <a:r>
              <a:rPr lang="ru-RU" sz="16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050" y="2986635"/>
            <a:ext cx="53287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ЭТАП 2. </a:t>
            </a:r>
          </a:p>
          <a:p>
            <a:pPr algn="ctr"/>
            <a:r>
              <a:rPr lang="ru-RU" sz="1600" dirty="0"/>
              <a:t>Техническая экспертиза заявки РЦРТР.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048" y="3996849"/>
            <a:ext cx="5328723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ЭТАП 3. </a:t>
            </a:r>
          </a:p>
          <a:p>
            <a:pPr algn="ctr"/>
            <a:r>
              <a:rPr lang="ru-RU" sz="1600" dirty="0"/>
              <a:t>Содержательная экспертиза конкурсных материалов Конкурсной комиссией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046" y="5331274"/>
            <a:ext cx="5328723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ЭТАП 4. </a:t>
            </a:r>
          </a:p>
          <a:p>
            <a:pPr algn="ctr"/>
            <a:r>
              <a:rPr lang="ru-RU" sz="1600" dirty="0"/>
              <a:t>Объявление победителей и призеров Конкурса Учредителями Конкурса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E484735-7601-4946-B218-45135C25227C}"/>
              </a:ext>
            </a:extLst>
          </p:cNvPr>
          <p:cNvSpPr/>
          <p:nvPr/>
        </p:nvSpPr>
        <p:spPr>
          <a:xfrm>
            <a:off x="7051777" y="1234873"/>
            <a:ext cx="4660447" cy="4149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2160"/>
              </a:lnSpc>
              <a:defRPr/>
            </a:pPr>
            <a:r>
              <a:rPr lang="ru-RU" sz="2000" b="1" dirty="0">
                <a:solidFill>
                  <a:srgbClr val="7030A0"/>
                </a:solidFill>
                <a:cs typeface="Suisse Intl" panose="020B0504000000000000" pitchFamily="34" charset="-78"/>
              </a:rPr>
              <a:t>ПОБЕДИТЕЛИ </a:t>
            </a:r>
            <a:r>
              <a:rPr lang="ru-RU" b="1" dirty="0">
                <a:solidFill>
                  <a:srgbClr val="7030A0"/>
                </a:solidFill>
                <a:cs typeface="Suisse Intl" panose="020B0504000000000000" pitchFamily="34" charset="-78"/>
              </a:rPr>
              <a:t>- </a:t>
            </a:r>
            <a:r>
              <a:rPr lang="ru-RU" sz="2000" dirty="0"/>
              <a:t>три участника Конкурса, набравшие наибольшее количество баллов в общем рейтинге в каждой из номинаций</a:t>
            </a:r>
          </a:p>
          <a:p>
            <a:r>
              <a:rPr lang="ru-RU" sz="1600" b="1" dirty="0">
                <a:solidFill>
                  <a:srgbClr val="7030A0"/>
                </a:solidFill>
                <a:cs typeface="Suisse Intl" panose="020B0504000000000000" pitchFamily="34" charset="-78"/>
              </a:rPr>
              <a:t>        </a:t>
            </a:r>
          </a:p>
          <a:p>
            <a:r>
              <a:rPr lang="ru-RU" sz="1600" b="1" dirty="0">
                <a:solidFill>
                  <a:srgbClr val="7030A0"/>
                </a:solidFill>
                <a:cs typeface="Suisse Intl" panose="020B0504000000000000" pitchFamily="34" charset="-78"/>
              </a:rPr>
              <a:t>    </a:t>
            </a:r>
            <a:r>
              <a:rPr lang="ru-RU" sz="2000" b="1" dirty="0">
                <a:solidFill>
                  <a:srgbClr val="7030A0"/>
                </a:solidFill>
                <a:cs typeface="Suisse Intl" panose="020B0504000000000000" pitchFamily="34" charset="-78"/>
              </a:rPr>
              <a:t>НАГРАЖДАЮТСЯ:</a:t>
            </a:r>
          </a:p>
          <a:p>
            <a:endParaRPr lang="ru-RU" sz="1600" b="1" dirty="0">
              <a:solidFill>
                <a:srgbClr val="7030A0"/>
              </a:solidFill>
              <a:cs typeface="Suisse Intl" panose="020B0504000000000000" pitchFamily="34" charset="-78"/>
            </a:endParaRPr>
          </a:p>
          <a:p>
            <a:pPr marL="285750" indent="-285750">
              <a:buClr>
                <a:srgbClr val="FF0000"/>
              </a:buClr>
              <a:buSzPct val="149000"/>
              <a:buFont typeface="Wingdings" panose="05000000000000000000" pitchFamily="2" charset="2"/>
              <a:buChar char="§"/>
            </a:pPr>
            <a:r>
              <a:rPr lang="ru-RU" sz="2000" dirty="0"/>
              <a:t>дипломами Министерства,</a:t>
            </a:r>
          </a:p>
          <a:p>
            <a:pPr marL="285750" indent="-285750">
              <a:buClr>
                <a:srgbClr val="FF0000"/>
              </a:buClr>
              <a:buSzPct val="149000"/>
              <a:buFont typeface="Wingdings" panose="05000000000000000000" pitchFamily="2" charset="2"/>
              <a:buChar char="§"/>
            </a:pPr>
            <a:r>
              <a:rPr lang="ru-RU" sz="2000" dirty="0"/>
              <a:t>денежным вознаграждением - выплаты за счет средств Фонда в рамках его уставной деятельности (сумма утверждается протоколом Президиума Фонда).</a:t>
            </a:r>
          </a:p>
          <a:p>
            <a:pPr>
              <a:lnSpc>
                <a:spcPts val="2160"/>
              </a:lnSpc>
              <a:defRPr/>
            </a:pPr>
            <a:endParaRPr lang="ru-RU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-43022" y="273258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ЭТАПЫ РЕГИОНАЛЬНОГО  КОНКУРСА «ПРИЗВАНИЕ – УЧИТЬ!»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578435" y="2649200"/>
            <a:ext cx="1241946" cy="350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78435" y="3619742"/>
            <a:ext cx="1241946" cy="350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578435" y="4885040"/>
            <a:ext cx="1241946" cy="350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E484735-7601-4946-B218-45135C25227C}"/>
              </a:ext>
            </a:extLst>
          </p:cNvPr>
          <p:cNvSpPr/>
          <p:nvPr/>
        </p:nvSpPr>
        <p:spPr>
          <a:xfrm>
            <a:off x="327546" y="833161"/>
            <a:ext cx="1139588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60"/>
              </a:lnSpc>
              <a:defRPr/>
            </a:pPr>
            <a:endParaRPr lang="ru-RU" sz="2000" b="1" dirty="0">
              <a:cs typeface="Suisse Intl" panose="020B0504000000000000" pitchFamily="34" charset="-78"/>
            </a:endParaRPr>
          </a:p>
          <a:p>
            <a:pPr marL="342900" indent="-342900" algn="just">
              <a:lnSpc>
                <a:spcPts val="2160"/>
              </a:lnSpc>
              <a:buAutoNum type="arabicPeriod"/>
              <a:defRPr/>
            </a:pPr>
            <a:r>
              <a:rPr lang="ru-RU" sz="2400" b="1" dirty="0">
                <a:solidFill>
                  <a:srgbClr val="7030A0"/>
                </a:solidFill>
                <a:cs typeface="Suisse Intl" panose="020B0504000000000000" pitchFamily="34" charset="-78"/>
              </a:rPr>
              <a:t>ПЕДАГОГИЧЕСКОЕ ЭССЕ</a:t>
            </a:r>
            <a:r>
              <a:rPr lang="ru-RU" sz="2000" b="1" dirty="0">
                <a:solidFill>
                  <a:srgbClr val="7030A0"/>
                </a:solidFill>
                <a:cs typeface="Suisse Intl" panose="020B0504000000000000" pitchFamily="34" charset="-78"/>
              </a:rPr>
              <a:t>,</a:t>
            </a:r>
            <a:r>
              <a:rPr lang="ru-RU" sz="2000" dirty="0">
                <a:cs typeface="Suisse Intl" panose="020B0504000000000000" pitchFamily="34" charset="-78"/>
              </a:rPr>
              <a:t> </a:t>
            </a:r>
            <a:r>
              <a:rPr lang="ru-RU" sz="1600" dirty="0">
                <a:cs typeface="Suisse Intl" panose="020B0504000000000000" pitchFamily="34" charset="-78"/>
              </a:rPr>
              <a:t>отражающее профессиональную позицию участника. Содержание должно соответствовать номинации, создавать целостное представление о ценностно-смысловых ориентирах в области профессиональной деятельности, понимание целей и задач собственной профессиональной деятельности в общих трендах и ценностях образования и воспитания детей в условиях вызовов современности.</a:t>
            </a:r>
          </a:p>
          <a:p>
            <a:pPr algn="just">
              <a:lnSpc>
                <a:spcPts val="2160"/>
              </a:lnSpc>
              <a:defRPr/>
            </a:pPr>
            <a:endParaRPr lang="ru-RU" sz="2000" b="1" dirty="0">
              <a:solidFill>
                <a:srgbClr val="7030A0"/>
              </a:solidFill>
              <a:cs typeface="Suisse Intl" panose="020B0504000000000000" pitchFamily="34" charset="-78"/>
            </a:endParaRPr>
          </a:p>
          <a:p>
            <a:pPr algn="just">
              <a:lnSpc>
                <a:spcPts val="2160"/>
              </a:lnSpc>
              <a:defRPr/>
            </a:pPr>
            <a:r>
              <a:rPr lang="ru-RU" sz="2400" b="1" dirty="0">
                <a:solidFill>
                  <a:srgbClr val="7030A0"/>
                </a:solidFill>
              </a:rPr>
              <a:t>2. ИНФОРМАЦИОННО-АНАЛИТИЧЕСКАЯ СПРАВКА О ДОСТИЖЕНИЯХ</a:t>
            </a:r>
            <a:r>
              <a:rPr lang="ru-RU" sz="2000" dirty="0"/>
              <a:t> </a:t>
            </a:r>
            <a:r>
              <a:rPr lang="ru-RU" sz="1600" dirty="0"/>
              <a:t>участника </a:t>
            </a:r>
            <a:r>
              <a:rPr lang="ru-RU" sz="1600" dirty="0">
                <a:cs typeface="Suisse Intl" panose="020B0504000000000000" pitchFamily="34" charset="-78"/>
              </a:rPr>
              <a:t>Конкурса за последние три года (для Участников Конкурса в номинации «Профессиональный дебют» достижения описываются сроком от одного года) в отношении позиций, отраженных в педагогическом эссе.</a:t>
            </a:r>
          </a:p>
          <a:p>
            <a:pPr algn="just">
              <a:lnSpc>
                <a:spcPts val="2160"/>
              </a:lnSpc>
              <a:defRPr/>
            </a:pPr>
            <a:endParaRPr lang="ru-RU" sz="2000" b="1" dirty="0">
              <a:solidFill>
                <a:srgbClr val="7030A0"/>
              </a:solidFill>
              <a:cs typeface="Suisse Intl" panose="020B0504000000000000" pitchFamily="34" charset="-78"/>
            </a:endParaRPr>
          </a:p>
          <a:p>
            <a:pPr algn="just">
              <a:lnSpc>
                <a:spcPts val="2160"/>
              </a:lnSpc>
              <a:defRPr/>
            </a:pPr>
            <a:r>
              <a:rPr lang="ru-RU" sz="2400" b="1" dirty="0">
                <a:solidFill>
                  <a:srgbClr val="7030A0"/>
                </a:solidFill>
              </a:rPr>
              <a:t>3. ТЕХНОЛОГИЧЕСКАЯ КАРТА УРОКА, ЗАНЯТИЯ, МЕРОПРИЯТИЯ </a:t>
            </a:r>
            <a:r>
              <a:rPr lang="ru-RU" sz="1600" dirty="0"/>
              <a:t>является авторской разработкой участника, отражает цели, задачи, этапы, методы и приемы работы, планируемые результаты образовательной деятельности, способы их оценки. В структуре технологической карты выделяются этапы занятия, по каждому из которых указываются формы работ, содержание деятельности педагога (ведущего) и участников мероприятия (обучающиеся / педагоги / родители обучающихся  или иные категории участников, далее – участники мероприятия, целевая группа).</a:t>
            </a:r>
          </a:p>
          <a:p>
            <a:pPr algn="just">
              <a:lnSpc>
                <a:spcPts val="2160"/>
              </a:lnSpc>
              <a:defRPr/>
            </a:pPr>
            <a:endParaRPr lang="ru-RU" dirty="0"/>
          </a:p>
          <a:p>
            <a:pPr algn="just">
              <a:lnSpc>
                <a:spcPts val="2160"/>
              </a:lnSpc>
              <a:defRPr/>
            </a:pPr>
            <a:r>
              <a:rPr lang="ru-RU" sz="2000" b="1" dirty="0">
                <a:solidFill>
                  <a:srgbClr val="7030A0"/>
                </a:solidFill>
              </a:rPr>
              <a:t>4. </a:t>
            </a:r>
            <a:r>
              <a:rPr lang="ru-RU" sz="2400" b="1" dirty="0">
                <a:solidFill>
                  <a:srgbClr val="7030A0"/>
                </a:solidFill>
              </a:rPr>
              <a:t>ВИДЕОФРАГМЕНТ УРОКА, ЗАНЯТИЯ, МЕРОПРИЯТИЯ, </a:t>
            </a:r>
            <a:r>
              <a:rPr lang="ru-RU" sz="1600" dirty="0"/>
              <a:t>который отражает ключевые моменты реализации урока, занятия, мероприятия, представленного в технологической карте, и демонстрирует применение Участником Конкурса выбранной технологии обучения (профессионального развития педагогов, психолого-педагогического просвещения родителей и т.п.). Длительность видеофрагмента – не менее 10 и не более 20 мин. </a:t>
            </a:r>
            <a:endParaRPr lang="ru-RU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13674" y="2164"/>
            <a:ext cx="12178326" cy="830997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КОНКУРСНЫЕ МАТЕРИАЛЫ УЧАСТНИКОВ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РЕГИОНАЛЬНОГО  КОНКУРСА «ПРИЗВАНИЕ – УЧИТЬ!» </a:t>
            </a:r>
          </a:p>
        </p:txBody>
      </p:sp>
    </p:spTree>
    <p:extLst>
      <p:ext uri="{BB962C8B-B14F-4D97-AF65-F5344CB8AC3E}">
        <p14:creationId xmlns:p14="http://schemas.microsoft.com/office/powerpoint/2010/main" val="42306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65249"/>
              </p:ext>
            </p:extLst>
          </p:nvPr>
        </p:nvGraphicFramePr>
        <p:xfrm>
          <a:off x="1066378" y="765373"/>
          <a:ext cx="9862879" cy="574400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738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22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МЕРОПРИЯТИЯ КОНКУРСА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ДАТЫ ПРОВЕДЕНИЯ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02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Объявление о конкурсе 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до 31.08.2024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Формирование конкурсных материалов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01.09.2024- 30.09.2024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47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Направление материалов в электронном виде в Региональный центр трудовых ресурсов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01.10.2024-14.10.2024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47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Проведение технической экспертизы конкурсных материалов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15.10.2024-21.10.2024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47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Информирование общественности об участниках конкурса на сайтах организаторов конкурса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до 24.10.2024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Формирование и утверждение Конкурсной комиссии</a:t>
                      </a:r>
                      <a:endParaRPr lang="ru-RU" sz="20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до 25.10.2024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47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Проведение содержательной экспертизы конкурсных материалов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28.10.2024- 15.11.2024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Подведение итогов конкурса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18.11.2024-30.11.2024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BA1532-2B67-4B86-9F91-9D9C31247D63}"/>
              </a:ext>
            </a:extLst>
          </p:cNvPr>
          <p:cNvSpPr txBox="1"/>
          <p:nvPr/>
        </p:nvSpPr>
        <p:spPr>
          <a:xfrm>
            <a:off x="13674" y="22638"/>
            <a:ext cx="12178326" cy="461665"/>
          </a:xfrm>
          <a:prstGeom prst="rect">
            <a:avLst/>
          </a:prstGeom>
          <a:solidFill>
            <a:srgbClr val="1A10E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 u="none" strike="noStrike">
                <a:solidFill>
                  <a:srgbClr val="11212D"/>
                </a:solidFill>
                <a:effectLst/>
                <a:latin typeface="Suisse Intl" panose="020B0504000000000000" pitchFamily="34" charset="-78"/>
                <a:cs typeface="Suisse Intl" panose="020B0504000000000000" pitchFamily="34" charset="-78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ГРАФИК ПРОВЕДЕНИЯ РЕГИОНАЛЬНОГО  КОНКУРСА «ПРИЗВАНИЕ – УЧИТЬ!» В 2024 году </a:t>
            </a:r>
          </a:p>
        </p:txBody>
      </p:sp>
    </p:spTree>
    <p:extLst>
      <p:ext uri="{BB962C8B-B14F-4D97-AF65-F5344CB8AC3E}">
        <p14:creationId xmlns:p14="http://schemas.microsoft.com/office/powerpoint/2010/main" val="86486801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1209</Words>
  <Application>Microsoft Office PowerPoint</Application>
  <PresentationFormat>Широкоэкранный</PresentationFormat>
  <Paragraphs>142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Suisse Intl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Elizavenia Krylova</dc:creator>
  <cp:lastModifiedBy>Комиссарова Татьяна Валентиновна</cp:lastModifiedBy>
  <cp:revision>245</cp:revision>
  <dcterms:created xsi:type="dcterms:W3CDTF">2024-03-22T15:30:30Z</dcterms:created>
  <dcterms:modified xsi:type="dcterms:W3CDTF">2024-08-28T09:48:07Z</dcterms:modified>
</cp:coreProperties>
</file>