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9" r:id="rId5"/>
    <p:sldId id="270" r:id="rId6"/>
    <p:sldId id="258" r:id="rId7"/>
    <p:sldId id="273" r:id="rId8"/>
    <p:sldId id="275" r:id="rId9"/>
    <p:sldId id="274" r:id="rId10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F75"/>
    <a:srgbClr val="FF9900"/>
    <a:srgbClr val="FF9933"/>
    <a:srgbClr val="F8F200"/>
    <a:srgbClr val="8BFF8B"/>
    <a:srgbClr val="FFFF8F"/>
    <a:srgbClr val="EDA3FF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20FE5-642B-5148-A909-6BB1B1C1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016E0-4829-9147-9F35-F4BBC433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1" y="2470944"/>
            <a:ext cx="72756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8974-A03A-1747-BFCD-B43DBD9E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1" y="4950619"/>
            <a:ext cx="72756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7F56-DE78-964F-A442-30B1D9B2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DEE9-E86E-8245-8518-96AA194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DEED-8C19-BD4D-8131-FA6C911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329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834C-D0CB-FB40-BE9D-C1054187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7566A-D858-EC4C-82A0-0676F8E4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C650-682A-344D-9D24-F4A1A829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E609-2CDD-5647-8F14-4AB94418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61AA-CADF-234D-8E09-7876FDD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84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3326B-D5AC-BE43-9E2C-310AB6E90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0950-630D-E24C-B4DB-142C8D29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2444A-831C-C546-AFEE-DC29D33C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4A08-661A-3B45-B6F0-1F56FA64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D39C-FD9F-F64A-9C9C-88CBE17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6914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80ED-4F71-B14F-82AC-E0F6EA1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A9CA-366A-134B-9BDF-89D76917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BC67-4E60-F34F-9F90-7D87825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4EB2-4D39-8B4A-9EA4-5A719D02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D79C-27AE-B948-BE0A-90905C5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759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C89E-E1A5-664B-9571-2ADBD41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5AB2A-BBBC-8642-BAFF-6151FA2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2427-1882-3A4C-9EE4-2E61C860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0A68-DBFA-DD40-B795-3C712746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916F-B05B-364B-A838-D37F7179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166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2D84-B1A7-314A-8ECA-6B4B918D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475-D524-1B41-84A3-F9B0417A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FB488-B32C-DB4B-A1D3-8B9A50F0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8625D-EFFD-B641-B1B8-151BB6C9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C101-BEB3-6A44-9F7D-C3472C14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7E297-F24D-084C-BEA9-B7B4DF66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5854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F3A8-EB48-8644-BF66-423C3162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257C-5F42-974A-8911-BBBA2B95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EE4E-F709-454C-9647-8CD4E9891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72B8-35B0-BD4D-A33D-FDCE40B2A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3949B-CF06-1F43-9A18-1263CCF2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9BEE7-A110-E94C-812A-41F915C3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82226-48B2-EC4C-AD83-76D24C35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CC3B0-6AFC-5340-932F-BCE717EA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186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7EEE-86A6-0347-B3FB-7E3663D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9E60-4BD5-E044-B8EA-7F5DF207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3D6F9-95FD-524C-8E95-E20086F7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BBCC2-FDF3-3E41-9C65-2E111FDB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415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707E-7844-8E4D-B9AC-428D5817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E4568-1E19-C44F-A9B4-15AEA46F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A979E-0BC8-7B46-9478-7A18AA4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046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19CD-49FF-F443-95AC-DCA12279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7A02-D850-EA4A-8F60-94B60943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E97A0-16F7-C842-ABF8-BE44F4CC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4C4A-3EF6-5B4A-8916-730DD8D4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A5CA9-6323-EF45-8440-24F6F6E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DDA5E-EF7D-8046-BF28-9C2AF456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742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C835-16D0-364B-824A-97066942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1892C-B714-4E4B-84BE-694B7EF53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AD696-473E-CD42-A7EA-EE8A3929D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B590C-7A80-B64E-87CE-9AD7953B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8DB6-C46B-884E-B365-C7C1882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C482B-7870-9E4D-8EDD-9D181FF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673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9BEFB-7D3C-2D45-8791-C41776571F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8538C-E3C6-174E-8383-D842C04E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4" y="365125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B68D4-86B0-7940-A1A1-E4345E5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294" y="1825625"/>
            <a:ext cx="9762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1B9-24CE-D44C-84A1-D23F908F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6D82-9D34-8A4C-9F29-3A81BA44BF40}" type="datetimeFigureOut">
              <a:rPr lang="en-UA" smtClean="0"/>
              <a:t>10/24/2024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C120-3A36-E44C-B01C-AA69CDED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80EB-ACE6-2749-85F7-DA44C9B7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2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FKu6oob11An4_A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s://docs.cntd.ru/document/351350838" TargetMode="External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hyperlink" Target="https://&#1080;&#1085;&#1089;&#1090;&#1080;&#1090;&#1091;&#1090;&#1074;&#1086;&#1089;&#1087;&#1080;&#1090;&#1072;&#1085;&#1080;&#1103;.&#1088;&#1092;/upload/medialibrary/aef/orxve66kt39augto500oy0ozcgnmrc2e.pdf" TargetMode="External"/><Relationship Id="rId9" Type="http://schemas.openxmlformats.org/officeDocument/2006/relationships/hyperlink" Target="https://disk.yandex.ru/i/JnyzC7TT8SI8-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disk.yandex.ru/i/zXE9-K-XDR8im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isk.yandex.ru/d/qM2utRk-Tw7Qr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Ay_AsEW8msZf8g" TargetMode="External"/><Relationship Id="rId2" Type="http://schemas.openxmlformats.org/officeDocument/2006/relationships/hyperlink" Target="https://disk.yandex.ru/d/CsXCk-UawjznE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08L90UNtXK0VAw" TargetMode="External"/><Relationship Id="rId7" Type="http://schemas.openxmlformats.org/officeDocument/2006/relationships/slide" Target="slide3.xml"/><Relationship Id="rId2" Type="http://schemas.openxmlformats.org/officeDocument/2006/relationships/hyperlink" Target="https://disk.yandex.ru/d/1CzPMQHIo6Wdt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disk.yandex.ru/i/4Z-OR7rg-Il-1w" TargetMode="External"/><Relationship Id="rId4" Type="http://schemas.openxmlformats.org/officeDocument/2006/relationships/hyperlink" Target="https://disk.yandex.ru/d/A1HuBDQEVwPF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5;&#1089;&#1090;&#1080;&#1090;&#1091;&#1090;&#1074;&#1086;&#1089;&#1087;&#1080;&#1090;&#1072;&#1085;&#1080;&#1103;.&#1088;&#1092;/upload/medialibrary/598/l3vx9cl8eoipq6q8v5phx2psbpxuuvnb.pdf" TargetMode="External"/><Relationship Id="rId2" Type="http://schemas.openxmlformats.org/officeDocument/2006/relationships/hyperlink" Target="https://&#1080;&#1085;&#1089;&#1090;&#1080;&#1090;&#1091;&#1090;&#1074;&#1086;&#1089;&#1087;&#1080;&#1090;&#1072;&#1085;&#1080;&#1103;.&#1088;&#1092;/upload/medialibrary/795/25jihx8fhrt03k5tbqwmtx96ndcort3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hyperlink" Target="https://disk.yandex.ru/i/5m7gjgltDFBa8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B8E2-359A-AC4C-989D-9DA0E9F29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4340" y="2235200"/>
            <a:ext cx="7275616" cy="2387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Методический конструктор </a:t>
            </a:r>
            <a:br>
              <a:rPr lang="ru-RU" sz="3200" b="1" dirty="0"/>
            </a:br>
            <a:r>
              <a:rPr lang="ru-RU" sz="3200" b="1" dirty="0"/>
              <a:t>рабочей программы воспитания, </a:t>
            </a:r>
            <a:br>
              <a:rPr lang="ru-RU" sz="3200" b="1" dirty="0"/>
            </a:br>
            <a:r>
              <a:rPr lang="ru-RU" sz="3200" b="1" dirty="0"/>
              <a:t>как инструмент ее разработки и самоанализа</a:t>
            </a:r>
            <a:endParaRPr lang="en-UA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4EC72-7587-E341-A051-00138DB5D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13" y="5675238"/>
            <a:ext cx="7275616" cy="1027487"/>
          </a:xfrm>
        </p:spPr>
        <p:txBody>
          <a:bodyPr/>
          <a:lstStyle/>
          <a:p>
            <a:r>
              <a:rPr lang="ru-RU" b="1" dirty="0"/>
              <a:t>Методист МАОУ ДПО ЦИТ </a:t>
            </a:r>
            <a:r>
              <a:rPr lang="ru-RU" b="1" dirty="0" err="1"/>
              <a:t>г.о</a:t>
            </a:r>
            <a:r>
              <a:rPr lang="ru-RU" b="1" dirty="0"/>
              <a:t>. Тольятти</a:t>
            </a:r>
          </a:p>
          <a:p>
            <a:r>
              <a:rPr lang="ru-RU" b="1" dirty="0"/>
              <a:t>Бунина Елена Викторовна</a:t>
            </a:r>
            <a:endParaRPr lang="en-UA" b="1" dirty="0"/>
          </a:p>
        </p:txBody>
      </p:sp>
    </p:spTree>
    <p:extLst>
      <p:ext uri="{BB962C8B-B14F-4D97-AF65-F5344CB8AC3E}">
        <p14:creationId xmlns:p14="http://schemas.microsoft.com/office/powerpoint/2010/main" val="33520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13" y="18904"/>
            <a:ext cx="10064576" cy="56642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Федеральные рабочие программы воспитания (далее – ФРПВ) в ФОП или ФАОП  -                                          основа рабочих программ воспитания как структурных элементов ООП или АООП</a:t>
            </a:r>
            <a:endParaRPr lang="en-UA" sz="1800" b="1" dirty="0"/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788828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94023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А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2457456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94023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В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65907" y="3265063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94023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Г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3380151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394023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399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Б</a:t>
              </a:r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75" name="Picture 18">
            <a:extLst>
              <a:ext uri="{FF2B5EF4-FFF2-40B4-BE49-F238E27FC236}">
                <a16:creationId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686" y="3858368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矩形 59">
            <a:extLst>
              <a:ext uri="{FF2B5EF4-FFF2-40B4-BE49-F238E27FC236}">
                <a16:creationId xmlns:a16="http://schemas.microsoft.com/office/drawing/2014/main" id="{DC8E70B1-FBEC-6247-ACDF-ACBFF6F9F3D0}"/>
              </a:ext>
            </a:extLst>
          </p:cNvPr>
          <p:cNvSpPr/>
          <p:nvPr/>
        </p:nvSpPr>
        <p:spPr>
          <a:xfrm rot="2700000">
            <a:off x="7985480" y="4759640"/>
            <a:ext cx="2603690" cy="12822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endParaRPr lang="ru-RU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ru-RU" altLang="zh-CN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Федеральная рабочая программа воспитания в составе ФОП НОО/ООО/СОО</a:t>
            </a:r>
            <a:r>
              <a:rPr lang="ru-RU" altLang="zh-CN" sz="1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ru-RU" altLang="zh-CN" sz="1000" dirty="0">
                <a:solidFill>
                  <a:schemeClr val="bg1"/>
                </a:solidFill>
              </a:rPr>
              <a:t>включена в ФОП НОО/ООО/СОО и является её структурным элементом)</a:t>
            </a:r>
            <a:r>
              <a:rPr lang="ru-RU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lang="en-US" altLang="zh-CN" sz="10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https://disk.yandex.ru/i/FKu6oob11An4_A</a:t>
            </a:r>
            <a:endParaRPr lang="ru-RU" altLang="zh-CN" sz="1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>
            <a:off x="7366602" y="3935281"/>
            <a:ext cx="1402499" cy="1375362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" name="矩形 94">
            <a:extLst>
              <a:ext uri="{FF2B5EF4-FFF2-40B4-BE49-F238E27FC236}">
                <a16:creationId xmlns:a16="http://schemas.microsoft.com/office/drawing/2014/main" id="{0ABD8C5D-8695-2845-A8B5-C68EFC48A349}"/>
              </a:ext>
            </a:extLst>
          </p:cNvPr>
          <p:cNvSpPr/>
          <p:nvPr/>
        </p:nvSpPr>
        <p:spPr>
          <a:xfrm rot="2700000">
            <a:off x="1510422" y="2844149"/>
            <a:ext cx="2614249" cy="1282206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r>
              <a:rPr lang="ru-RU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Федеральный календарный план ВР в составе ФАОП НОО/ООО                                      </a:t>
            </a:r>
            <a:r>
              <a:rPr lang="ru-RU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ru-RU" altLang="zh-CN" sz="1000" dirty="0">
                <a:solidFill>
                  <a:schemeClr val="bg1"/>
                </a:solidFill>
              </a:rPr>
              <a:t>включен в ФАОП НОО и является её структурным элементом в рамках организационного раздела)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ru-RU" altLang="zh-CN" sz="1000" dirty="0">
                <a:solidFill>
                  <a:schemeClr val="bg1"/>
                </a:solidFill>
              </a:rPr>
              <a:t>- </a:t>
            </a:r>
            <a:r>
              <a:rPr lang="en-US" altLang="zh-CN" sz="1000" b="1" dirty="0"/>
              <a:t>https://disk.yandex.ru/d/yrsBR2sHP7Czzg</a:t>
            </a:r>
          </a:p>
        </p:txBody>
      </p: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4124124" y="2985280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9" name="矩形 106">
            <a:extLst>
              <a:ext uri="{FF2B5EF4-FFF2-40B4-BE49-F238E27FC236}">
                <a16:creationId xmlns:a16="http://schemas.microsoft.com/office/drawing/2014/main" id="{73286A0A-1C5E-C24D-8A51-4FA3A9790BDD}"/>
              </a:ext>
            </a:extLst>
          </p:cNvPr>
          <p:cNvSpPr/>
          <p:nvPr/>
        </p:nvSpPr>
        <p:spPr>
          <a:xfrm rot="2700000">
            <a:off x="702230" y="4896456"/>
            <a:ext cx="2640219" cy="112831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r>
              <a:rPr lang="ru-RU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Федеральная рабочая программа воспитания в составе ФАОП НОО/ООО </a:t>
            </a:r>
            <a:r>
              <a:rPr lang="ru-RU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ru-RU" altLang="zh-CN" sz="1000" dirty="0">
                <a:solidFill>
                  <a:schemeClr val="bg1"/>
                </a:solidFill>
              </a:rPr>
              <a:t>включена в ФАОП НОО/ООО и является её структурным элементом) - </a:t>
            </a:r>
            <a:r>
              <a:rPr lang="en-US" altLang="zh-CN" sz="1000" b="1" dirty="0"/>
              <a:t>https://disk.yandex.ru/i/uBLBvuJf4sj9Rg</a:t>
            </a:r>
          </a:p>
        </p:txBody>
      </p: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365199" y="3756772"/>
            <a:ext cx="2244566" cy="228035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4" name="矩形 111">
            <a:extLst>
              <a:ext uri="{FF2B5EF4-FFF2-40B4-BE49-F238E27FC236}">
                <a16:creationId xmlns:a16="http://schemas.microsoft.com/office/drawing/2014/main" id="{B60F756F-3602-E44C-9F31-9BCF8AA9DE26}"/>
              </a:ext>
            </a:extLst>
          </p:cNvPr>
          <p:cNvSpPr/>
          <p:nvPr/>
        </p:nvSpPr>
        <p:spPr>
          <a:xfrm rot="2700000">
            <a:off x="8084412" y="2857906"/>
            <a:ext cx="2726667" cy="12822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r>
              <a:rPr lang="ru-RU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Федеральный календарный план ВР в составе ФОП НОО/ООО/СОО                              </a:t>
            </a:r>
            <a:r>
              <a:rPr lang="ru-RU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ru-RU" altLang="zh-CN" sz="1000" dirty="0">
                <a:solidFill>
                  <a:schemeClr val="bg1"/>
                </a:solidFill>
              </a:rPr>
              <a:t>включен в ФОП НОО/ООО/СОО и является её структурным элементом в рамках организационного радела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ru-RU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- </a:t>
            </a:r>
            <a:r>
              <a:rPr lang="en-US" altLang="zh-CN" sz="10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https://disk.yandex.ru/d/MbofHCKmW5r4nA</a:t>
            </a:r>
            <a:endParaRPr lang="ru-RU" altLang="zh-CN" sz="1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7102351" y="2136065"/>
            <a:ext cx="1702808" cy="1631585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1621736A-F5BB-421A-962E-2020C5FE3E4C}"/>
              </a:ext>
            </a:extLst>
          </p:cNvPr>
          <p:cNvSpPr txBox="1">
            <a:spLocks/>
          </p:cNvSpPr>
          <p:nvPr/>
        </p:nvSpPr>
        <p:spPr>
          <a:xfrm>
            <a:off x="1616479" y="618325"/>
            <a:ext cx="8816196" cy="14193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  <a:p>
            <a:pPr algn="ctr">
              <a:lnSpc>
                <a:spcPct val="120000"/>
              </a:lnSpc>
            </a:pPr>
            <a:r>
              <a:rPr lang="ru-RU" sz="4800" dirty="0"/>
              <a:t>В соответствии со статьей 12.1 Федерального закона от 29 декабря 2012 г. N 273-ФЗ "Об образовании в Российской Федерации" </a:t>
            </a:r>
            <a:r>
              <a:rPr lang="ru-RU" sz="4800" b="1" dirty="0"/>
              <a:t>воспитание обучающихся </a:t>
            </a:r>
            <a:r>
              <a:rPr lang="ru-RU" sz="4800" dirty="0"/>
              <a:t>при освоении ими основных общеобразовательных программ в организациях, осуществляющих образовательную деятельность, </a:t>
            </a:r>
            <a:r>
              <a:rPr lang="ru-RU" sz="4800" b="1" dirty="0"/>
              <a:t>осуществляется на основе включаемых </a:t>
            </a:r>
            <a:r>
              <a:rPr lang="ru-RU" sz="4800" dirty="0"/>
              <a:t>в такие </a:t>
            </a:r>
            <a:r>
              <a:rPr lang="ru-RU" sz="4800" b="1" dirty="0"/>
              <a:t>образовательные программы федеральной рабочей программы воспитания и федерального календарного плана воспитательной работы </a:t>
            </a:r>
            <a:r>
              <a:rPr lang="ru-RU" sz="4800" dirty="0"/>
              <a:t>(при реализации имеющих государственную аккредитацию образовательных программ начального общего, основного общего и среднего общего образования), </a:t>
            </a:r>
            <a:r>
              <a:rPr lang="ru-RU" sz="4800" b="1" dirty="0"/>
              <a:t>рабочей программы воспитания и календарного плана воспитательной работы</a:t>
            </a:r>
            <a:r>
              <a:rPr lang="ru-RU" sz="4800" dirty="0"/>
              <a:t>, разрабатываемых и утверждаемых </a:t>
            </a:r>
            <a:r>
              <a:rPr lang="ru-RU" sz="4800" b="1" dirty="0"/>
              <a:t>с учетом примерной рабочей программы воспитания</a:t>
            </a:r>
            <a:endParaRPr lang="en-UA" b="1" dirty="0"/>
          </a:p>
        </p:txBody>
      </p:sp>
      <p:sp>
        <p:nvSpPr>
          <p:cNvPr id="60" name="任意多边形 96">
            <a:extLst>
              <a:ext uri="{FF2B5EF4-FFF2-40B4-BE49-F238E27FC236}">
                <a16:creationId xmlns:a16="http://schemas.microsoft.com/office/drawing/2014/main" id="{426D2B3E-666D-42E8-A11D-B629C83F79D9}"/>
              </a:ext>
            </a:extLst>
          </p:cNvPr>
          <p:cNvSpPr/>
          <p:nvPr/>
        </p:nvSpPr>
        <p:spPr>
          <a:xfrm rot="158056" flipH="1">
            <a:off x="5870153" y="4313854"/>
            <a:ext cx="61583" cy="1915494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2" name="矩形 59">
            <a:extLst>
              <a:ext uri="{FF2B5EF4-FFF2-40B4-BE49-F238E27FC236}">
                <a16:creationId xmlns:a16="http://schemas.microsoft.com/office/drawing/2014/main" id="{09C188DF-1419-4A19-846F-59B50FBC2660}"/>
              </a:ext>
            </a:extLst>
          </p:cNvPr>
          <p:cNvSpPr/>
          <p:nvPr/>
        </p:nvSpPr>
        <p:spPr>
          <a:xfrm>
            <a:off x="3278671" y="6290406"/>
            <a:ext cx="5727306" cy="451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r>
              <a:rPr lang="ru-RU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Федеральная рабочая программа воспитания </a:t>
            </a:r>
            <a:r>
              <a:rPr lang="ru-RU" altLang="zh-CN" sz="1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ru-RU" altLang="zh-CN" sz="1000" dirty="0">
                <a:solidFill>
                  <a:schemeClr val="accent1">
                    <a:lumMod val="75000"/>
                  </a:schemeClr>
                </a:solidFill>
              </a:rPr>
              <a:t>общий текст ФРПВ как структурного элемента ФОП НОО/ООО/СОО)</a:t>
            </a:r>
            <a:r>
              <a:rPr lang="ru-RU" altLang="zh-CN" sz="1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lang="en-US" altLang="zh-CN" sz="1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https://disk.yandex.ru/i/tE92VBwaj9QaZw</a:t>
            </a:r>
            <a:endParaRPr lang="ru-RU" altLang="zh-CN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40E9AF25-E33E-4983-B179-83944B404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9" y="3459494"/>
            <a:ext cx="619471" cy="594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ABD8A7-BBC8-446B-8062-7C83DF88E9AD}"/>
              </a:ext>
            </a:extLst>
          </p:cNvPr>
          <p:cNvSpPr txBox="1"/>
          <p:nvPr/>
        </p:nvSpPr>
        <p:spPr>
          <a:xfrm>
            <a:off x="57957" y="2851726"/>
            <a:ext cx="1119942" cy="6001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ФАОП для обучающихся с ОВЗ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D1668-36C1-464C-BC1C-66F2546E544A}"/>
              </a:ext>
            </a:extLst>
          </p:cNvPr>
          <p:cNvSpPr txBox="1"/>
          <p:nvPr/>
        </p:nvSpPr>
        <p:spPr>
          <a:xfrm>
            <a:off x="715748" y="3792440"/>
            <a:ext cx="471967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НОО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3D54F7-B4E4-4711-9323-312E3C269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1" y="4128236"/>
            <a:ext cx="592677" cy="60216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BD83EE36-7533-4927-A612-89BC9F4C194E}"/>
              </a:ext>
            </a:extLst>
          </p:cNvPr>
          <p:cNvSpPr txBox="1"/>
          <p:nvPr/>
        </p:nvSpPr>
        <p:spPr>
          <a:xfrm>
            <a:off x="709651" y="4132212"/>
            <a:ext cx="471967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ООО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BF7D477-AC33-4AD1-B4FD-A329A88AB4BF}"/>
              </a:ext>
            </a:extLst>
          </p:cNvPr>
          <p:cNvSpPr txBox="1"/>
          <p:nvPr/>
        </p:nvSpPr>
        <p:spPr>
          <a:xfrm>
            <a:off x="10987147" y="2788828"/>
            <a:ext cx="1119942" cy="6001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ФОП НОО/ООО/СОО</a:t>
            </a:r>
          </a:p>
          <a:p>
            <a:pPr algn="ctr"/>
            <a:endParaRPr lang="ru-RU" sz="11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D960B5-0AC8-4499-8DC1-5786F9AA4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7482" y="3406677"/>
            <a:ext cx="619471" cy="5763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6A03F9-CFC3-408F-97D0-81CC700EF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60" y="1504635"/>
            <a:ext cx="619471" cy="5440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9D66CE-8313-4920-ACBE-650D13898713}"/>
              </a:ext>
            </a:extLst>
          </p:cNvPr>
          <p:cNvSpPr txBox="1"/>
          <p:nvPr/>
        </p:nvSpPr>
        <p:spPr>
          <a:xfrm>
            <a:off x="10506973" y="618325"/>
            <a:ext cx="1600115" cy="86177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Статья 12.1 ФЗ-273 Об образовании в РФ. Общие требования к организации воспитания обучающихся</a:t>
            </a:r>
          </a:p>
        </p:txBody>
      </p:sp>
      <p:sp>
        <p:nvSpPr>
          <p:cNvPr id="122" name="任意多边形 96">
            <a:extLst>
              <a:ext uri="{FF2B5EF4-FFF2-40B4-BE49-F238E27FC236}">
                <a16:creationId xmlns:a16="http://schemas.microsoft.com/office/drawing/2014/main" id="{B0DF6898-5842-4768-91C4-BA5801ADBC64}"/>
              </a:ext>
            </a:extLst>
          </p:cNvPr>
          <p:cNvSpPr/>
          <p:nvPr/>
        </p:nvSpPr>
        <p:spPr>
          <a:xfrm rot="2450705">
            <a:off x="10531687" y="1605974"/>
            <a:ext cx="414359" cy="349809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10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  <p:bldP spid="101" grpId="0" animBg="1"/>
      <p:bldP spid="106" grpId="0" animBg="1"/>
      <p:bldP spid="60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266080" y="1435856"/>
            <a:ext cx="1819380" cy="5005652"/>
            <a:chOff x="4923304" y="1677951"/>
            <a:chExt cx="2229277" cy="6133405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В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6143A44-E28B-A447-93A8-496C9D0434CE}"/>
                </a:ext>
              </a:extLst>
            </p:cNvPr>
            <p:cNvSpPr/>
            <p:nvPr/>
          </p:nvSpPr>
          <p:spPr>
            <a:xfrm>
              <a:off x="5514334" y="7226968"/>
              <a:ext cx="584390" cy="584388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kern="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Е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Б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393331" y="1677951"/>
              <a:ext cx="1744609" cy="1744787"/>
              <a:chOff x="5451387" y="1558366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51387" y="1558366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073511" y="1499339"/>
            <a:ext cx="3294860" cy="1379831"/>
            <a:chOff x="912999" y="3290172"/>
            <a:chExt cx="2717424" cy="1379831"/>
          </a:xfrm>
          <a:solidFill>
            <a:srgbClr val="00B0F0"/>
          </a:solidFill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912999" y="3654340"/>
              <a:ext cx="2717424" cy="1015663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Обязательно разрабатывается и утверждается с участием коллегиальных органов ОО: </a:t>
              </a:r>
              <a:r>
                <a:rPr lang="ru-RU" altLang="zh-CN" sz="1000" dirty="0" err="1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пед.советом</a:t>
              </a:r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, советом обучающихся и советом родителей (законных представителей) с указанием протоколов, приказа директора. Информацию об этом можно прописать в пояснительной записке к РПВ.</a:t>
              </a:r>
              <a:endParaRPr lang="zh-CN" altLang="en-US" sz="10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1002990" y="3290172"/>
              <a:ext cx="2519886" cy="33361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zh-CN" sz="1400" b="1" dirty="0">
                  <a:ea typeface="inpin heiti" panose="00000500000000000000" pitchFamily="2" charset="-122"/>
                  <a:sym typeface="inpin heiti" panose="00000500000000000000" pitchFamily="2" charset="-122"/>
                </a:rPr>
                <a:t>Утверждение РПВ  </a:t>
              </a:r>
              <a:endParaRPr lang="zh-CN" altLang="en-US" sz="1400" b="1" dirty="0"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7163167" y="2981393"/>
            <a:ext cx="3040817" cy="1210487"/>
            <a:chOff x="921738" y="3451823"/>
            <a:chExt cx="2558587" cy="1555648"/>
          </a:xfrm>
          <a:solidFill>
            <a:schemeClr val="bg1">
              <a:lumMod val="65000"/>
            </a:schemeClr>
          </a:solidFill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921738" y="3899969"/>
              <a:ext cx="2558587" cy="110750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1.1. Цели и задачи </a:t>
              </a:r>
            </a:p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1.2. Направления воспитания </a:t>
              </a:r>
            </a:p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1.3. Целевые ориентиры результатов воспитания </a:t>
              </a:r>
            </a:p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     Из ФРПВ ФОП или ФАОП соответствующего уровня образования НОО/ООО/СОО</a:t>
              </a: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934661" y="3451823"/>
              <a:ext cx="2521106" cy="39553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400" b="1" dirty="0">
                  <a:ea typeface="inpin heiti" panose="00000500000000000000" pitchFamily="2" charset="-122"/>
                  <a:sym typeface="inpin heiti" panose="00000500000000000000" pitchFamily="2" charset="-122"/>
                </a:rPr>
                <a:t>Раздел 1. Целевой раздел</a:t>
              </a:r>
              <a:endParaRPr lang="zh-CN" altLang="en-US" sz="1400" b="1" dirty="0"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2082948" y="1502009"/>
            <a:ext cx="3159327" cy="1430956"/>
            <a:chOff x="1351640" y="3350645"/>
            <a:chExt cx="3415440" cy="1010818"/>
          </a:xfrm>
          <a:solidFill>
            <a:srgbClr val="FF9933"/>
          </a:solidFill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351640" y="3752712"/>
              <a:ext cx="3415440" cy="608751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Не являются частью РПВ. В пояснительной записке содержатся общие сведения о программе и ее особенности, информация на основе чего она разработана и о ее утверждении, характеристика структуры РПВ</a:t>
              </a:r>
              <a:endParaRPr lang="zh-CN" altLang="en-US" sz="10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557742" y="3350645"/>
              <a:ext cx="3042924" cy="369599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400" b="1" dirty="0">
                  <a:ea typeface="inpin heiti" panose="00000500000000000000" pitchFamily="2" charset="-122"/>
                  <a:sym typeface="inpin heiti" panose="00000500000000000000" pitchFamily="2" charset="-122"/>
                </a:rPr>
                <a:t>Лист содержания и пояснительная записка</a:t>
              </a:r>
              <a:endParaRPr lang="zh-CN" altLang="en-US" sz="1400" b="1" dirty="0"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7CDC3B2-31AB-435D-9A2D-DB344530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589" y="105729"/>
            <a:ext cx="5020407" cy="7078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Рабочая программа воспитания  (далее – РПВ)</a:t>
            </a:r>
            <a:endParaRPr lang="en-UA" sz="2400" b="1" dirty="0"/>
          </a:p>
        </p:txBody>
      </p:sp>
      <p:sp>
        <p:nvSpPr>
          <p:cNvPr id="46" name="任意多边形 96">
            <a:extLst>
              <a:ext uri="{FF2B5EF4-FFF2-40B4-BE49-F238E27FC236}">
                <a16:creationId xmlns:a16="http://schemas.microsoft.com/office/drawing/2014/main" id="{C134DE75-9DDD-4924-812F-B4B70DE01C00}"/>
              </a:ext>
            </a:extLst>
          </p:cNvPr>
          <p:cNvSpPr/>
          <p:nvPr/>
        </p:nvSpPr>
        <p:spPr>
          <a:xfrm rot="8065933" flipH="1">
            <a:off x="5492848" y="2441143"/>
            <a:ext cx="156033" cy="631765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" name="任意多边形 96">
            <a:extLst>
              <a:ext uri="{FF2B5EF4-FFF2-40B4-BE49-F238E27FC236}">
                <a16:creationId xmlns:a16="http://schemas.microsoft.com/office/drawing/2014/main" id="{93BA9D49-A583-4C37-8F95-02E7AA7F65AD}"/>
              </a:ext>
            </a:extLst>
          </p:cNvPr>
          <p:cNvSpPr/>
          <p:nvPr/>
        </p:nvSpPr>
        <p:spPr>
          <a:xfrm rot="18482279" flipH="1">
            <a:off x="6496914" y="1900769"/>
            <a:ext cx="534220" cy="23973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0" name="任意多边形 96">
            <a:extLst>
              <a:ext uri="{FF2B5EF4-FFF2-40B4-BE49-F238E27FC236}">
                <a16:creationId xmlns:a16="http://schemas.microsoft.com/office/drawing/2014/main" id="{14CE1441-9253-4735-A320-F106CBEE18AB}"/>
              </a:ext>
            </a:extLst>
          </p:cNvPr>
          <p:cNvSpPr/>
          <p:nvPr/>
        </p:nvSpPr>
        <p:spPr>
          <a:xfrm rot="18482279" flipH="1">
            <a:off x="6452662" y="3468586"/>
            <a:ext cx="604983" cy="298060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8B458F5-C546-45B6-A66B-64AA61A0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43" y="3798084"/>
            <a:ext cx="258479" cy="217047"/>
          </a:xfrm>
          <a:prstGeom prst="rect">
            <a:avLst/>
          </a:prstGeom>
        </p:spPr>
      </p:pic>
      <p:sp>
        <p:nvSpPr>
          <p:cNvPr id="60" name="Circular Arrow 18">
            <a:extLst>
              <a:ext uri="{FF2B5EF4-FFF2-40B4-BE49-F238E27FC236}">
                <a16:creationId xmlns:a16="http://schemas.microsoft.com/office/drawing/2014/main" id="{0605C6A6-549A-4FE5-B306-C8D0120F5027}"/>
              </a:ext>
            </a:extLst>
          </p:cNvPr>
          <p:cNvSpPr/>
          <p:nvPr/>
        </p:nvSpPr>
        <p:spPr>
          <a:xfrm>
            <a:off x="5649683" y="4681764"/>
            <a:ext cx="1423828" cy="1423972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rgbClr val="B17E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1" name="Shape 60">
            <a:extLst>
              <a:ext uri="{FF2B5EF4-FFF2-40B4-BE49-F238E27FC236}">
                <a16:creationId xmlns:a16="http://schemas.microsoft.com/office/drawing/2014/main" id="{890933AE-F5AF-40B5-9FE0-22CCE8EBFE60}"/>
              </a:ext>
            </a:extLst>
          </p:cNvPr>
          <p:cNvSpPr/>
          <p:nvPr/>
        </p:nvSpPr>
        <p:spPr>
          <a:xfrm>
            <a:off x="5283157" y="3888397"/>
            <a:ext cx="1423828" cy="142397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2" name="Oval 15">
            <a:extLst>
              <a:ext uri="{FF2B5EF4-FFF2-40B4-BE49-F238E27FC236}">
                <a16:creationId xmlns:a16="http://schemas.microsoft.com/office/drawing/2014/main" id="{DCA8D67F-08F0-4D47-8751-22200F5C8B3E}"/>
              </a:ext>
            </a:extLst>
          </p:cNvPr>
          <p:cNvSpPr/>
          <p:nvPr/>
        </p:nvSpPr>
        <p:spPr>
          <a:xfrm>
            <a:off x="5751826" y="4354126"/>
            <a:ext cx="476937" cy="476936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Г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3" name="任意多边形 96">
            <a:extLst>
              <a:ext uri="{FF2B5EF4-FFF2-40B4-BE49-F238E27FC236}">
                <a16:creationId xmlns:a16="http://schemas.microsoft.com/office/drawing/2014/main" id="{2EB7707A-7A56-453B-8CC1-4D456E7E59B1}"/>
              </a:ext>
            </a:extLst>
          </p:cNvPr>
          <p:cNvSpPr/>
          <p:nvPr/>
        </p:nvSpPr>
        <p:spPr>
          <a:xfrm rot="8065933" flipH="1">
            <a:off x="5492707" y="4110771"/>
            <a:ext cx="173344" cy="590948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4" name="Oval 19">
            <a:extLst>
              <a:ext uri="{FF2B5EF4-FFF2-40B4-BE49-F238E27FC236}">
                <a16:creationId xmlns:a16="http://schemas.microsoft.com/office/drawing/2014/main" id="{AFC46619-0D78-4285-81EF-C2C15E56620C}"/>
              </a:ext>
            </a:extLst>
          </p:cNvPr>
          <p:cNvSpPr/>
          <p:nvPr/>
        </p:nvSpPr>
        <p:spPr>
          <a:xfrm>
            <a:off x="6143567" y="5131758"/>
            <a:ext cx="476937" cy="476936"/>
          </a:xfrm>
          <a:prstGeom prst="ellipse">
            <a:avLst/>
          </a:prstGeom>
          <a:solidFill>
            <a:srgbClr val="B17E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65" name="组合 36">
            <a:extLst>
              <a:ext uri="{FF2B5EF4-FFF2-40B4-BE49-F238E27FC236}">
                <a16:creationId xmlns:a16="http://schemas.microsoft.com/office/drawing/2014/main" id="{D058577D-DB65-43CA-BAB7-6EF52DA4A78E}"/>
              </a:ext>
            </a:extLst>
          </p:cNvPr>
          <p:cNvGrpSpPr/>
          <p:nvPr/>
        </p:nvGrpSpPr>
        <p:grpSpPr>
          <a:xfrm>
            <a:off x="2082949" y="3120687"/>
            <a:ext cx="3088512" cy="1200168"/>
            <a:chOff x="1069987" y="2812646"/>
            <a:chExt cx="2598718" cy="1542386"/>
          </a:xfrm>
          <a:solidFill>
            <a:srgbClr val="92D050"/>
          </a:solidFill>
        </p:grpSpPr>
        <p:sp>
          <p:nvSpPr>
            <p:cNvPr id="66" name="矩形 40">
              <a:extLst>
                <a:ext uri="{FF2B5EF4-FFF2-40B4-BE49-F238E27FC236}">
                  <a16:creationId xmlns:a16="http://schemas.microsoft.com/office/drawing/2014/main" id="{EF446EEB-7020-4B5B-B056-551B07B20AD9}"/>
                </a:ext>
              </a:extLst>
            </p:cNvPr>
            <p:cNvSpPr/>
            <p:nvPr/>
          </p:nvSpPr>
          <p:spPr>
            <a:xfrm>
              <a:off x="1069987" y="3247530"/>
              <a:ext cx="2598718" cy="110750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2.1. Уклад ОУ</a:t>
              </a:r>
            </a:p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2.2. Виды, формы и содержание деятельности (в рамках модулей РПВ):</a:t>
              </a:r>
            </a:p>
            <a:p>
              <a:pPr marL="171450" indent="-171450" algn="just">
                <a:buFontTx/>
                <a:buChar char="-"/>
              </a:pPr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инвариантных (отражаются обязательно) </a:t>
              </a:r>
            </a:p>
            <a:p>
              <a:pPr marL="171450" indent="-171450" algn="just">
                <a:buFontTx/>
                <a:buChar char="-"/>
              </a:pPr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вариативных (отражаются по выбору ОУ)</a:t>
              </a:r>
            </a:p>
          </p:txBody>
        </p:sp>
        <p:sp>
          <p:nvSpPr>
            <p:cNvPr id="67" name="矩形 41">
              <a:extLst>
                <a:ext uri="{FF2B5EF4-FFF2-40B4-BE49-F238E27FC236}">
                  <a16:creationId xmlns:a16="http://schemas.microsoft.com/office/drawing/2014/main" id="{79441E7F-1D6C-45F4-8750-E15A8D62B194}"/>
                </a:ext>
              </a:extLst>
            </p:cNvPr>
            <p:cNvSpPr/>
            <p:nvPr/>
          </p:nvSpPr>
          <p:spPr>
            <a:xfrm>
              <a:off x="1078165" y="2812646"/>
              <a:ext cx="2582826" cy="39553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ru-RU" altLang="zh-CN" sz="1400" b="1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Раздел 2. Содержательный раздел</a:t>
              </a:r>
              <a:endParaRPr lang="zh-CN" altLang="en-US" sz="14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68" name="组合 36">
            <a:extLst>
              <a:ext uri="{FF2B5EF4-FFF2-40B4-BE49-F238E27FC236}">
                <a16:creationId xmlns:a16="http://schemas.microsoft.com/office/drawing/2014/main" id="{D7C03B95-E55E-4D95-8904-07E4B51330B4}"/>
              </a:ext>
            </a:extLst>
          </p:cNvPr>
          <p:cNvGrpSpPr/>
          <p:nvPr/>
        </p:nvGrpSpPr>
        <p:grpSpPr>
          <a:xfrm>
            <a:off x="7126342" y="4354126"/>
            <a:ext cx="3229592" cy="1684970"/>
            <a:chOff x="753835" y="3448448"/>
            <a:chExt cx="2717425" cy="2165426"/>
          </a:xfrm>
          <a:solidFill>
            <a:schemeClr val="bg1">
              <a:lumMod val="65000"/>
            </a:schemeClr>
          </a:solidFill>
        </p:grpSpPr>
        <p:sp>
          <p:nvSpPr>
            <p:cNvPr id="69" name="矩形 40">
              <a:extLst>
                <a:ext uri="{FF2B5EF4-FFF2-40B4-BE49-F238E27FC236}">
                  <a16:creationId xmlns:a16="http://schemas.microsoft.com/office/drawing/2014/main" id="{4C8D6FC6-9D79-4099-A858-4AE4606B54E8}"/>
                </a:ext>
              </a:extLst>
            </p:cNvPr>
            <p:cNvSpPr/>
            <p:nvPr/>
          </p:nvSpPr>
          <p:spPr>
            <a:xfrm>
              <a:off x="753835" y="3913067"/>
              <a:ext cx="2717425" cy="1700807"/>
            </a:xfrm>
            <a:prstGeom prst="rect">
              <a:avLst/>
            </a:prstGeom>
            <a:solidFill>
              <a:srgbClr val="B17ED8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3.1. Кадровое обеспечение </a:t>
              </a:r>
            </a:p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3.2. Нормативно-методическое обеспечение</a:t>
              </a:r>
            </a:p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3.3. Требования к условиям работы с обучающимися с особыми образовательными потребностями </a:t>
              </a:r>
            </a:p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3.4. Система поощрения социальной успешности и проявления активной жизненной позиции обучающихся</a:t>
              </a:r>
            </a:p>
            <a:p>
              <a:pPr algn="just"/>
              <a:r>
                <a:rPr lang="ru-RU" altLang="zh-CN" sz="1000" dirty="0"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3.5. Анализ воспитательного процесса</a:t>
              </a:r>
            </a:p>
          </p:txBody>
        </p:sp>
        <p:sp>
          <p:nvSpPr>
            <p:cNvPr id="70" name="矩形 41">
              <a:extLst>
                <a:ext uri="{FF2B5EF4-FFF2-40B4-BE49-F238E27FC236}">
                  <a16:creationId xmlns:a16="http://schemas.microsoft.com/office/drawing/2014/main" id="{4B8CCE6A-622E-46E0-8729-5DC2AFD1AE4B}"/>
                </a:ext>
              </a:extLst>
            </p:cNvPr>
            <p:cNvSpPr/>
            <p:nvPr/>
          </p:nvSpPr>
          <p:spPr>
            <a:xfrm>
              <a:off x="768805" y="3448448"/>
              <a:ext cx="2687485" cy="395537"/>
            </a:xfrm>
            <a:prstGeom prst="rect">
              <a:avLst/>
            </a:prstGeom>
            <a:solidFill>
              <a:srgbClr val="B17ED8"/>
            </a:solidFill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ru-RU" altLang="zh-CN" sz="1400" b="1" dirty="0">
                  <a:ea typeface="inpin heiti" panose="00000500000000000000" pitchFamily="2" charset="-122"/>
                  <a:sym typeface="inpin heiti" panose="00000500000000000000" pitchFamily="2" charset="-122"/>
                </a:rPr>
                <a:t>Раздел 3. Организационный раздел</a:t>
              </a:r>
              <a:endParaRPr lang="zh-CN" altLang="en-US" sz="1400" b="1" dirty="0"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1" name="任意多边形 96">
            <a:extLst>
              <a:ext uri="{FF2B5EF4-FFF2-40B4-BE49-F238E27FC236}">
                <a16:creationId xmlns:a16="http://schemas.microsoft.com/office/drawing/2014/main" id="{10C5FAE3-B0D3-40F7-A9CB-AA5A42D342BC}"/>
              </a:ext>
            </a:extLst>
          </p:cNvPr>
          <p:cNvSpPr/>
          <p:nvPr/>
        </p:nvSpPr>
        <p:spPr>
          <a:xfrm rot="18482279" flipH="1">
            <a:off x="6510662" y="5061966"/>
            <a:ext cx="577747" cy="243717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3" name="Block Arc 16">
            <a:extLst>
              <a:ext uri="{FF2B5EF4-FFF2-40B4-BE49-F238E27FC236}">
                <a16:creationId xmlns:a16="http://schemas.microsoft.com/office/drawing/2014/main" id="{2611EB4C-E077-4A19-BDE2-E21AC5B885DC}"/>
              </a:ext>
            </a:extLst>
          </p:cNvPr>
          <p:cNvSpPr/>
          <p:nvPr/>
        </p:nvSpPr>
        <p:spPr>
          <a:xfrm>
            <a:off x="5375282" y="5586121"/>
            <a:ext cx="1223248" cy="1223838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52AF404-E194-482E-BCEA-5452C0D6B815}"/>
              </a:ext>
            </a:extLst>
          </p:cNvPr>
          <p:cNvSpPr/>
          <p:nvPr/>
        </p:nvSpPr>
        <p:spPr>
          <a:xfrm>
            <a:off x="9093113" y="99531"/>
            <a:ext cx="16147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900" dirty="0">
                <a:hlinkClick r:id="rId3"/>
              </a:rPr>
              <a:t>Письмо Министерства просвещения РФ от 18.07.2022 №АБ-1951/06 "Об актуализации примерной рабочей программы воспитания"</a:t>
            </a:r>
            <a:endParaRPr lang="ru-RU" sz="900" dirty="0"/>
          </a:p>
        </p:txBody>
      </p:sp>
      <p:sp>
        <p:nvSpPr>
          <p:cNvPr id="77" name="矩形 41">
            <a:extLst>
              <a:ext uri="{FF2B5EF4-FFF2-40B4-BE49-F238E27FC236}">
                <a16:creationId xmlns:a16="http://schemas.microsoft.com/office/drawing/2014/main" id="{B2ACA83C-857B-43CE-80BD-E8D4FA0FACCE}"/>
              </a:ext>
            </a:extLst>
          </p:cNvPr>
          <p:cNvSpPr/>
          <p:nvPr/>
        </p:nvSpPr>
        <p:spPr>
          <a:xfrm>
            <a:off x="2013335" y="4813035"/>
            <a:ext cx="3158125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14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Приложение к РПВ – календарный план воспитательной работы</a:t>
            </a:r>
            <a:endParaRPr lang="zh-CN" altLang="en-US" sz="1400" b="1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sp>
        <p:nvSpPr>
          <p:cNvPr id="78" name="矩形 40">
            <a:extLst>
              <a:ext uri="{FF2B5EF4-FFF2-40B4-BE49-F238E27FC236}">
                <a16:creationId xmlns:a16="http://schemas.microsoft.com/office/drawing/2014/main" id="{6713D1E2-327D-4E1E-9354-3EA15C2BFAE9}"/>
              </a:ext>
            </a:extLst>
          </p:cNvPr>
          <p:cNvSpPr/>
          <p:nvPr/>
        </p:nvSpPr>
        <p:spPr>
          <a:xfrm>
            <a:off x="2013335" y="5390019"/>
            <a:ext cx="3229592" cy="116955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ru-RU" altLang="zh-CN" sz="10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Календарный план воспитательной работы на учебный год:</a:t>
            </a:r>
          </a:p>
          <a:p>
            <a:pPr marL="171450" indent="-171450" algn="just">
              <a:buFontTx/>
              <a:buChar char="-"/>
            </a:pPr>
            <a:r>
              <a:rPr lang="ru-RU" altLang="zh-CN" sz="10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перечень дел/событий/мероприятий по каждому модулю РПВ (инвариантным и вариативным) и уровням образования (НОО/ООО/СОО)</a:t>
            </a:r>
          </a:p>
          <a:p>
            <a:pPr marL="171450" indent="-171450" algn="just">
              <a:buFontTx/>
              <a:buChar char="-"/>
            </a:pPr>
            <a:r>
              <a:rPr lang="ru-RU" altLang="zh-CN" sz="10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перечень основных государственных и народных праздников, памятных дат в календарном плане ВР</a:t>
            </a:r>
          </a:p>
        </p:txBody>
      </p:sp>
      <p:sp>
        <p:nvSpPr>
          <p:cNvPr id="79" name="任意多边形 96">
            <a:extLst>
              <a:ext uri="{FF2B5EF4-FFF2-40B4-BE49-F238E27FC236}">
                <a16:creationId xmlns:a16="http://schemas.microsoft.com/office/drawing/2014/main" id="{CE5F8848-0688-4F90-8E8E-EE4B17C82ED6}"/>
              </a:ext>
            </a:extLst>
          </p:cNvPr>
          <p:cNvSpPr/>
          <p:nvPr/>
        </p:nvSpPr>
        <p:spPr>
          <a:xfrm rot="8065933" flipH="1">
            <a:off x="5492707" y="5725746"/>
            <a:ext cx="173344" cy="590948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7777017-4A7F-4236-8FEE-8B0C5039564D}"/>
              </a:ext>
            </a:extLst>
          </p:cNvPr>
          <p:cNvSpPr/>
          <p:nvPr/>
        </p:nvSpPr>
        <p:spPr>
          <a:xfrm>
            <a:off x="45891" y="3173447"/>
            <a:ext cx="1547299" cy="3631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Примерную программу воспитания </a:t>
            </a:r>
            <a:r>
              <a:rPr lang="ru-RU" sz="1000" dirty="0"/>
              <a:t>необходимо воспринимать как </a:t>
            </a:r>
            <a:r>
              <a:rPr lang="ru-RU" sz="1000" b="1" dirty="0">
                <a:solidFill>
                  <a:srgbClr val="FF0000"/>
                </a:solidFill>
              </a:rPr>
              <a:t>конструктор для создания рабочей программы воспитания</a:t>
            </a:r>
            <a:r>
              <a:rPr lang="ru-RU" sz="1000" dirty="0"/>
              <a:t>. Он позволяет каждой образовательной организации, </a:t>
            </a:r>
            <a:r>
              <a:rPr lang="ru-RU" sz="1000" b="1" dirty="0">
                <a:solidFill>
                  <a:srgbClr val="FF0000"/>
                </a:solidFill>
              </a:rPr>
              <a:t>взяв за основу содержание основных ее разделов, корректировать их </a:t>
            </a:r>
            <a:r>
              <a:rPr lang="ru-RU" sz="1000" dirty="0"/>
              <a:t>там, где это необходимо: добавлять нужные или удалять неактуальные материалы, </a:t>
            </a:r>
            <a:r>
              <a:rPr lang="ru-RU" sz="1000" b="1" dirty="0">
                <a:solidFill>
                  <a:srgbClr val="FF0000"/>
                </a:solidFill>
              </a:rPr>
              <a:t>приводя тем самым свою программу в соответствие с реальной деятельностью</a:t>
            </a:r>
            <a:r>
              <a:rPr lang="ru-RU" sz="1000" dirty="0"/>
              <a:t>, которая школа будет осуществлять в сфере воспитания.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B50A2F25-D539-4EE0-BC7E-68BAD932D595}"/>
              </a:ext>
            </a:extLst>
          </p:cNvPr>
          <p:cNvSpPr txBox="1">
            <a:spLocks/>
          </p:cNvSpPr>
          <p:nvPr/>
        </p:nvSpPr>
        <p:spPr>
          <a:xfrm>
            <a:off x="10589159" y="1352796"/>
            <a:ext cx="1544507" cy="545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пунктом 2 статьи 12.1 Федерального закона от 29 декабря 2012 г. № 273-ФЗ                                  "Об образовании в Российской Федерации» </a:t>
            </a:r>
            <a:r>
              <a:rPr lang="ru-RU" sz="1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воспитание обучающихся при освоении ими основных общеобразовательных программ</a:t>
            </a:r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организациях, осуществляющих образовательную деятельность, осуществляется </a:t>
            </a:r>
            <a:r>
              <a:rPr lang="ru-RU" sz="1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основе </a:t>
            </a:r>
            <a:r>
              <a:rPr lang="ru-RU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включаемых в такие образовательные программы </a:t>
            </a:r>
            <a:r>
              <a:rPr lang="ru-RU" sz="1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рабочей программы воспитания и календарного плана воспитательной работы</a:t>
            </a:r>
            <a:r>
              <a:rPr lang="ru-RU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разрабатываемых и утверждаемых </a:t>
            </a:r>
            <a:r>
              <a:rPr lang="ru-RU" sz="1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учетом примерных рабочих программ воспитания и примерных календарных планов воспитательной работы.</a:t>
            </a:r>
            <a:endParaRPr lang="en-UA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F54DA1A1-2875-4051-85EB-9191BF057211}"/>
              </a:ext>
            </a:extLst>
          </p:cNvPr>
          <p:cNvSpPr/>
          <p:nvPr/>
        </p:nvSpPr>
        <p:spPr>
          <a:xfrm>
            <a:off x="2302182" y="99531"/>
            <a:ext cx="1614756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hlinkClick r:id="rId4"/>
              </a:rPr>
              <a:t>Примерная рабочая программа воспитания для общеобразовательных организаций</a:t>
            </a:r>
            <a:endParaRPr lang="ru-RU" sz="1100" dirty="0"/>
          </a:p>
        </p:txBody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C6BED67B-329E-489F-A82A-35CDCBDACD31}"/>
              </a:ext>
            </a:extLst>
          </p:cNvPr>
          <p:cNvSpPr>
            <a:spLocks/>
          </p:cNvSpPr>
          <p:nvPr/>
        </p:nvSpPr>
        <p:spPr bwMode="auto">
          <a:xfrm>
            <a:off x="3696298" y="839379"/>
            <a:ext cx="173055" cy="147902"/>
          </a:xfrm>
          <a:custGeom>
            <a:avLst/>
            <a:gdLst>
              <a:gd name="T0" fmla="+- 0 7322 5043"/>
              <a:gd name="T1" fmla="*/ T0 w 3348"/>
              <a:gd name="T2" fmla="+- 0 10009 8830"/>
              <a:gd name="T3" fmla="*/ 10009 h 3076"/>
              <a:gd name="T4" fmla="+- 0 7285 5043"/>
              <a:gd name="T5" fmla="*/ T4 w 3348"/>
              <a:gd name="T6" fmla="+- 0 10508 8830"/>
              <a:gd name="T7" fmla="*/ 10508 h 3076"/>
              <a:gd name="T8" fmla="+- 0 6950 5043"/>
              <a:gd name="T9" fmla="*/ T8 w 3348"/>
              <a:gd name="T10" fmla="+- 0 10241 8830"/>
              <a:gd name="T11" fmla="*/ 10241 h 3076"/>
              <a:gd name="T12" fmla="+- 0 6907 5043"/>
              <a:gd name="T13" fmla="*/ T12 w 3348"/>
              <a:gd name="T14" fmla="+- 0 10197 8830"/>
              <a:gd name="T15" fmla="*/ 10197 h 3076"/>
              <a:gd name="T16" fmla="+- 0 6844 5043"/>
              <a:gd name="T17" fmla="*/ T16 w 3348"/>
              <a:gd name="T18" fmla="+- 0 10200 8830"/>
              <a:gd name="T19" fmla="*/ 10200 h 3076"/>
              <a:gd name="T20" fmla="+- 0 6810 5043"/>
              <a:gd name="T21" fmla="*/ T20 w 3348"/>
              <a:gd name="T22" fmla="+- 0 10242 8830"/>
              <a:gd name="T23" fmla="*/ 10242 h 3076"/>
              <a:gd name="T24" fmla="+- 0 6811 5043"/>
              <a:gd name="T25" fmla="*/ T24 w 3348"/>
              <a:gd name="T26" fmla="+- 0 10297 8830"/>
              <a:gd name="T27" fmla="*/ 10297 h 3076"/>
              <a:gd name="T28" fmla="+- 0 6302 5043"/>
              <a:gd name="T29" fmla="*/ T28 w 3348"/>
              <a:gd name="T30" fmla="+- 0 10371 8830"/>
              <a:gd name="T31" fmla="*/ 10371 h 3076"/>
              <a:gd name="T32" fmla="+- 0 6313 5043"/>
              <a:gd name="T33" fmla="*/ T32 w 3348"/>
              <a:gd name="T34" fmla="+- 0 10332 8830"/>
              <a:gd name="T35" fmla="*/ 10332 h 3076"/>
              <a:gd name="T36" fmla="+- 0 6248 5043"/>
              <a:gd name="T37" fmla="*/ T36 w 3348"/>
              <a:gd name="T38" fmla="+- 0 10143 8830"/>
              <a:gd name="T39" fmla="*/ 10143 h 3076"/>
              <a:gd name="T40" fmla="+- 0 7299 5043"/>
              <a:gd name="T41" fmla="*/ T40 w 3348"/>
              <a:gd name="T42" fmla="+- 0 10158 8830"/>
              <a:gd name="T43" fmla="*/ 10158 h 3076"/>
              <a:gd name="T44" fmla="+- 0 7322 5043"/>
              <a:gd name="T45" fmla="*/ T44 w 3348"/>
              <a:gd name="T46" fmla="+- 0 10161 8830"/>
              <a:gd name="T47" fmla="*/ 10161 h 3076"/>
              <a:gd name="T48" fmla="+- 0 7302 5043"/>
              <a:gd name="T49" fmla="*/ T48 w 3348"/>
              <a:gd name="T50" fmla="+- 0 10013 8830"/>
              <a:gd name="T51" fmla="*/ 10013 h 3076"/>
              <a:gd name="T52" fmla="+- 0 7284 5043"/>
              <a:gd name="T53" fmla="*/ T52 w 3348"/>
              <a:gd name="T54" fmla="+- 0 10011 8830"/>
              <a:gd name="T55" fmla="*/ 10011 h 3076"/>
              <a:gd name="T56" fmla="+- 0 6166 5043"/>
              <a:gd name="T57" fmla="*/ T56 w 3348"/>
              <a:gd name="T58" fmla="+- 0 9920 8830"/>
              <a:gd name="T59" fmla="*/ 9920 h 3076"/>
              <a:gd name="T60" fmla="+- 0 5916 5043"/>
              <a:gd name="T61" fmla="*/ T60 w 3348"/>
              <a:gd name="T62" fmla="+- 0 10317 8830"/>
              <a:gd name="T63" fmla="*/ 10317 h 3076"/>
              <a:gd name="T64" fmla="+- 0 6088 5043"/>
              <a:gd name="T65" fmla="*/ T64 w 3348"/>
              <a:gd name="T66" fmla="+- 0 10141 8830"/>
              <a:gd name="T67" fmla="*/ 10141 h 3076"/>
              <a:gd name="T68" fmla="+- 0 6166 5043"/>
              <a:gd name="T69" fmla="*/ T68 w 3348"/>
              <a:gd name="T70" fmla="+- 0 9920 8830"/>
              <a:gd name="T71" fmla="*/ 9920 h 3076"/>
              <a:gd name="T72" fmla="+- 0 6032 5043"/>
              <a:gd name="T73" fmla="*/ T72 w 3348"/>
              <a:gd name="T74" fmla="+- 0 9990 8830"/>
              <a:gd name="T75" fmla="*/ 9990 h 3076"/>
              <a:gd name="T76" fmla="+- 0 5578 5043"/>
              <a:gd name="T77" fmla="*/ T76 w 3348"/>
              <a:gd name="T78" fmla="+- 0 9050 8830"/>
              <a:gd name="T79" fmla="*/ 9050 h 3076"/>
              <a:gd name="T80" fmla="+- 0 6032 5043"/>
              <a:gd name="T81" fmla="*/ T80 w 3348"/>
              <a:gd name="T82" fmla="+- 0 9990 8830"/>
              <a:gd name="T83" fmla="*/ 9990 h 3076"/>
              <a:gd name="T84" fmla="+- 0 5782 5043"/>
              <a:gd name="T85" fmla="*/ T84 w 3348"/>
              <a:gd name="T86" fmla="+- 0 8881 8830"/>
              <a:gd name="T87" fmla="*/ 8881 h 3076"/>
              <a:gd name="T88" fmla="+- 0 5780 5043"/>
              <a:gd name="T89" fmla="*/ T88 w 3348"/>
              <a:gd name="T90" fmla="+- 0 8873 8830"/>
              <a:gd name="T91" fmla="*/ 8873 h 3076"/>
              <a:gd name="T92" fmla="+- 0 5737 5043"/>
              <a:gd name="T93" fmla="*/ T92 w 3348"/>
              <a:gd name="T94" fmla="+- 0 8835 8830"/>
              <a:gd name="T95" fmla="*/ 8835 h 3076"/>
              <a:gd name="T96" fmla="+- 0 5680 5043"/>
              <a:gd name="T97" fmla="*/ T96 w 3348"/>
              <a:gd name="T98" fmla="+- 0 8837 8830"/>
              <a:gd name="T99" fmla="*/ 8837 h 3076"/>
              <a:gd name="T100" fmla="+- 0 5062 5043"/>
              <a:gd name="T101" fmla="*/ T100 w 3348"/>
              <a:gd name="T102" fmla="+- 0 9134 8830"/>
              <a:gd name="T103" fmla="*/ 9134 h 3076"/>
              <a:gd name="T104" fmla="+- 0 5043 5043"/>
              <a:gd name="T105" fmla="*/ T104 w 3348"/>
              <a:gd name="T106" fmla="+- 0 9187 8830"/>
              <a:gd name="T107" fmla="*/ 9187 h 3076"/>
              <a:gd name="T108" fmla="+- 0 5062 5043"/>
              <a:gd name="T109" fmla="*/ T108 w 3348"/>
              <a:gd name="T110" fmla="+- 0 9234 8830"/>
              <a:gd name="T111" fmla="*/ 9234 h 3076"/>
              <a:gd name="T112" fmla="+- 0 5097 5043"/>
              <a:gd name="T113" fmla="*/ T112 w 3348"/>
              <a:gd name="T114" fmla="+- 0 9256 8830"/>
              <a:gd name="T115" fmla="*/ 9256 h 3076"/>
              <a:gd name="T116" fmla="+- 0 5128 5043"/>
              <a:gd name="T117" fmla="*/ T116 w 3348"/>
              <a:gd name="T118" fmla="+- 0 9259 8830"/>
              <a:gd name="T119" fmla="*/ 9259 h 3076"/>
              <a:gd name="T120" fmla="+- 0 5441 5043"/>
              <a:gd name="T121" fmla="*/ T120 w 3348"/>
              <a:gd name="T122" fmla="+- 0 9115 8830"/>
              <a:gd name="T123" fmla="*/ 9115 h 3076"/>
              <a:gd name="T124" fmla="+- 0 5700 5043"/>
              <a:gd name="T125" fmla="*/ T124 w 3348"/>
              <a:gd name="T126" fmla="+- 0 10088 8830"/>
              <a:gd name="T127" fmla="*/ 10088 h 3076"/>
              <a:gd name="T128" fmla="+- 0 5759 5043"/>
              <a:gd name="T129" fmla="*/ T128 w 3348"/>
              <a:gd name="T130" fmla="+- 0 10308 8830"/>
              <a:gd name="T131" fmla="*/ 10308 h 3076"/>
              <a:gd name="T132" fmla="+- 0 5749 5043"/>
              <a:gd name="T133" fmla="*/ T132 w 3348"/>
              <a:gd name="T134" fmla="+- 0 10464 8830"/>
              <a:gd name="T135" fmla="*/ 10464 h 3076"/>
              <a:gd name="T136" fmla="+- 0 5284 5043"/>
              <a:gd name="T137" fmla="*/ T136 w 3348"/>
              <a:gd name="T138" fmla="+- 0 10581 8830"/>
              <a:gd name="T139" fmla="*/ 10581 h 3076"/>
              <a:gd name="T140" fmla="+- 0 5749 5043"/>
              <a:gd name="T141" fmla="*/ T140 w 3348"/>
              <a:gd name="T142" fmla="+- 0 10310 8830"/>
              <a:gd name="T143" fmla="*/ 10310 h 3076"/>
              <a:gd name="T144" fmla="+- 0 5137 5043"/>
              <a:gd name="T145" fmla="*/ T144 w 3348"/>
              <a:gd name="T146" fmla="+- 0 10464 8830"/>
              <a:gd name="T147" fmla="*/ 10464 h 3076"/>
              <a:gd name="T148" fmla="+- 0 5111 5043"/>
              <a:gd name="T149" fmla="*/ T148 w 3348"/>
              <a:gd name="T150" fmla="+- 0 10477 8830"/>
              <a:gd name="T151" fmla="*/ 10477 h 3076"/>
              <a:gd name="T152" fmla="+- 0 5105 5043"/>
              <a:gd name="T153" fmla="*/ T152 w 3348"/>
              <a:gd name="T154" fmla="+- 0 10484 8830"/>
              <a:gd name="T155" fmla="*/ 10484 h 3076"/>
              <a:gd name="T156" fmla="+- 0 5092 5043"/>
              <a:gd name="T157" fmla="*/ T156 w 3348"/>
              <a:gd name="T158" fmla="+- 0 10499 8830"/>
              <a:gd name="T159" fmla="*/ 10499 h 3076"/>
              <a:gd name="T160" fmla="+- 0 5086 5043"/>
              <a:gd name="T161" fmla="*/ T160 w 3348"/>
              <a:gd name="T162" fmla="+- 0 10513 8830"/>
              <a:gd name="T163" fmla="*/ 10513 h 3076"/>
              <a:gd name="T164" fmla="+- 0 5082 5043"/>
              <a:gd name="T165" fmla="*/ T164 w 3348"/>
              <a:gd name="T166" fmla="+- 0 10526 8830"/>
              <a:gd name="T167" fmla="*/ 10526 h 3076"/>
              <a:gd name="T168" fmla="+- 0 5083 5043"/>
              <a:gd name="T169" fmla="*/ T168 w 3348"/>
              <a:gd name="T170" fmla="+- 0 10545 8830"/>
              <a:gd name="T171" fmla="*/ 10545 h 3076"/>
              <a:gd name="T172" fmla="+- 0 5094 5043"/>
              <a:gd name="T173" fmla="*/ T172 w 3348"/>
              <a:gd name="T174" fmla="+- 0 10578 8830"/>
              <a:gd name="T175" fmla="*/ 10578 h 3076"/>
              <a:gd name="T176" fmla="+- 0 5096 5043"/>
              <a:gd name="T177" fmla="*/ T176 w 3348"/>
              <a:gd name="T178" fmla="+- 0 10582 8830"/>
              <a:gd name="T179" fmla="*/ 10582 h 3076"/>
              <a:gd name="T180" fmla="+- 0 5295 5043"/>
              <a:gd name="T181" fmla="*/ T180 w 3348"/>
              <a:gd name="T182" fmla="+- 0 11906 8830"/>
              <a:gd name="T183" fmla="*/ 11906 h 3076"/>
              <a:gd name="T184" fmla="+- 0 5642 5043"/>
              <a:gd name="T185" fmla="*/ T184 w 3348"/>
              <a:gd name="T186" fmla="+- 0 11300 8830"/>
              <a:gd name="T187" fmla="*/ 11300 h 3076"/>
              <a:gd name="T188" fmla="+- 0 5786 5043"/>
              <a:gd name="T189" fmla="*/ T188 w 3348"/>
              <a:gd name="T190" fmla="+- 0 11486 8830"/>
              <a:gd name="T191" fmla="*/ 11486 h 3076"/>
              <a:gd name="T192" fmla="+- 0 5817 5043"/>
              <a:gd name="T193" fmla="*/ T192 w 3348"/>
              <a:gd name="T194" fmla="+- 0 11501 8830"/>
              <a:gd name="T195" fmla="*/ 11501 h 3076"/>
              <a:gd name="T196" fmla="+- 0 5845 5043"/>
              <a:gd name="T197" fmla="*/ T196 w 3348"/>
              <a:gd name="T198" fmla="+- 0 11502 8830"/>
              <a:gd name="T199" fmla="*/ 11502 h 3076"/>
              <a:gd name="T200" fmla="+- 0 5908 5043"/>
              <a:gd name="T201" fmla="*/ T200 w 3348"/>
              <a:gd name="T202" fmla="+- 0 11438 8830"/>
              <a:gd name="T203" fmla="*/ 11438 h 3076"/>
              <a:gd name="T204" fmla="+- 0 5893 5043"/>
              <a:gd name="T205" fmla="*/ T204 w 3348"/>
              <a:gd name="T206" fmla="+- 0 11383 8830"/>
              <a:gd name="T207" fmla="*/ 11383 h 3076"/>
              <a:gd name="T208" fmla="+- 0 5905 5043"/>
              <a:gd name="T209" fmla="*/ T208 w 3348"/>
              <a:gd name="T210" fmla="+- 0 10467 8830"/>
              <a:gd name="T211" fmla="*/ 10467 h 3076"/>
              <a:gd name="T212" fmla="+- 0 7386 5043"/>
              <a:gd name="T213" fmla="*/ T212 w 3348"/>
              <a:gd name="T214" fmla="+- 0 11906 8830"/>
              <a:gd name="T215" fmla="*/ 11906 h 3076"/>
              <a:gd name="T216" fmla="+- 0 7540 5043"/>
              <a:gd name="T217" fmla="*/ T216 w 3348"/>
              <a:gd name="T218" fmla="+- 0 11891 8830"/>
              <a:gd name="T219" fmla="*/ 11891 h 3076"/>
              <a:gd name="T220" fmla="+- 0 7297 5043"/>
              <a:gd name="T221" fmla="*/ T220 w 3348"/>
              <a:gd name="T222" fmla="+- 0 10661 8830"/>
              <a:gd name="T223" fmla="*/ 10661 h 3076"/>
              <a:gd name="T224" fmla="+- 0 7939 5043"/>
              <a:gd name="T225" fmla="*/ T224 w 3348"/>
              <a:gd name="T226" fmla="+- 0 11906 8830"/>
              <a:gd name="T227" fmla="*/ 11906 h 3076"/>
              <a:gd name="T228" fmla="+- 0 7476 5043"/>
              <a:gd name="T229" fmla="*/ T228 w 3348"/>
              <a:gd name="T230" fmla="+- 0 10128 8830"/>
              <a:gd name="T231" fmla="*/ 10128 h 3076"/>
              <a:gd name="T232" fmla="+- 0 8391 5043"/>
              <a:gd name="T233" fmla="*/ T232 w 3348"/>
              <a:gd name="T234" fmla="+- 0 9769 8830"/>
              <a:gd name="T235" fmla="*/ 9769 h 30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3348" h="3076">
                <a:moveTo>
                  <a:pt x="3348" y="939"/>
                </a:moveTo>
                <a:lnTo>
                  <a:pt x="2279" y="1179"/>
                </a:lnTo>
                <a:lnTo>
                  <a:pt x="2279" y="1331"/>
                </a:lnTo>
                <a:lnTo>
                  <a:pt x="2242" y="1678"/>
                </a:lnTo>
                <a:lnTo>
                  <a:pt x="1990" y="1643"/>
                </a:lnTo>
                <a:lnTo>
                  <a:pt x="1907" y="1411"/>
                </a:lnTo>
                <a:lnTo>
                  <a:pt x="1890" y="1384"/>
                </a:lnTo>
                <a:lnTo>
                  <a:pt x="1864" y="1367"/>
                </a:lnTo>
                <a:lnTo>
                  <a:pt x="1833" y="1361"/>
                </a:lnTo>
                <a:lnTo>
                  <a:pt x="1801" y="1370"/>
                </a:lnTo>
                <a:lnTo>
                  <a:pt x="1780" y="1388"/>
                </a:lnTo>
                <a:lnTo>
                  <a:pt x="1767" y="1412"/>
                </a:lnTo>
                <a:lnTo>
                  <a:pt x="1763" y="1439"/>
                </a:lnTo>
                <a:lnTo>
                  <a:pt x="1768" y="1467"/>
                </a:lnTo>
                <a:lnTo>
                  <a:pt x="1823" y="1620"/>
                </a:lnTo>
                <a:lnTo>
                  <a:pt x="1259" y="1541"/>
                </a:lnTo>
                <a:lnTo>
                  <a:pt x="1266" y="1529"/>
                </a:lnTo>
                <a:lnTo>
                  <a:pt x="1270" y="1502"/>
                </a:lnTo>
                <a:lnTo>
                  <a:pt x="1265" y="1474"/>
                </a:lnTo>
                <a:lnTo>
                  <a:pt x="1205" y="1313"/>
                </a:lnTo>
                <a:lnTo>
                  <a:pt x="2240" y="1331"/>
                </a:lnTo>
                <a:lnTo>
                  <a:pt x="2256" y="1328"/>
                </a:lnTo>
                <a:lnTo>
                  <a:pt x="2275" y="1331"/>
                </a:lnTo>
                <a:lnTo>
                  <a:pt x="2279" y="1331"/>
                </a:lnTo>
                <a:lnTo>
                  <a:pt x="2279" y="1179"/>
                </a:lnTo>
                <a:lnTo>
                  <a:pt x="2259" y="1183"/>
                </a:lnTo>
                <a:lnTo>
                  <a:pt x="2256" y="1185"/>
                </a:lnTo>
                <a:lnTo>
                  <a:pt x="2241" y="1181"/>
                </a:lnTo>
                <a:lnTo>
                  <a:pt x="1150" y="1163"/>
                </a:lnTo>
                <a:lnTo>
                  <a:pt x="1123" y="1090"/>
                </a:lnTo>
                <a:lnTo>
                  <a:pt x="1123" y="1522"/>
                </a:lnTo>
                <a:lnTo>
                  <a:pt x="873" y="1487"/>
                </a:lnTo>
                <a:lnTo>
                  <a:pt x="825" y="1307"/>
                </a:lnTo>
                <a:lnTo>
                  <a:pt x="1045" y="1311"/>
                </a:lnTo>
                <a:lnTo>
                  <a:pt x="1123" y="1522"/>
                </a:lnTo>
                <a:lnTo>
                  <a:pt x="1123" y="1090"/>
                </a:lnTo>
                <a:lnTo>
                  <a:pt x="989" y="728"/>
                </a:lnTo>
                <a:lnTo>
                  <a:pt x="989" y="1160"/>
                </a:lnTo>
                <a:lnTo>
                  <a:pt x="785" y="1157"/>
                </a:lnTo>
                <a:lnTo>
                  <a:pt x="535" y="220"/>
                </a:lnTo>
                <a:lnTo>
                  <a:pt x="626" y="178"/>
                </a:lnTo>
                <a:lnTo>
                  <a:pt x="989" y="1160"/>
                </a:lnTo>
                <a:lnTo>
                  <a:pt x="989" y="728"/>
                </a:lnTo>
                <a:lnTo>
                  <a:pt x="739" y="51"/>
                </a:lnTo>
                <a:lnTo>
                  <a:pt x="738" y="50"/>
                </a:lnTo>
                <a:lnTo>
                  <a:pt x="737" y="43"/>
                </a:lnTo>
                <a:lnTo>
                  <a:pt x="719" y="19"/>
                </a:lnTo>
                <a:lnTo>
                  <a:pt x="694" y="5"/>
                </a:lnTo>
                <a:lnTo>
                  <a:pt x="666" y="0"/>
                </a:lnTo>
                <a:lnTo>
                  <a:pt x="637" y="7"/>
                </a:lnTo>
                <a:lnTo>
                  <a:pt x="43" y="286"/>
                </a:lnTo>
                <a:lnTo>
                  <a:pt x="19" y="304"/>
                </a:lnTo>
                <a:lnTo>
                  <a:pt x="4" y="329"/>
                </a:lnTo>
                <a:lnTo>
                  <a:pt x="0" y="357"/>
                </a:lnTo>
                <a:lnTo>
                  <a:pt x="7" y="386"/>
                </a:lnTo>
                <a:lnTo>
                  <a:pt x="19" y="404"/>
                </a:lnTo>
                <a:lnTo>
                  <a:pt x="35" y="418"/>
                </a:lnTo>
                <a:lnTo>
                  <a:pt x="54" y="426"/>
                </a:lnTo>
                <a:lnTo>
                  <a:pt x="75" y="429"/>
                </a:lnTo>
                <a:lnTo>
                  <a:pt x="85" y="429"/>
                </a:lnTo>
                <a:lnTo>
                  <a:pt x="96" y="427"/>
                </a:lnTo>
                <a:lnTo>
                  <a:pt x="398" y="285"/>
                </a:lnTo>
                <a:lnTo>
                  <a:pt x="656" y="1253"/>
                </a:lnTo>
                <a:lnTo>
                  <a:pt x="657" y="1258"/>
                </a:lnTo>
                <a:lnTo>
                  <a:pt x="657" y="1260"/>
                </a:lnTo>
                <a:lnTo>
                  <a:pt x="716" y="1478"/>
                </a:lnTo>
                <a:lnTo>
                  <a:pt x="706" y="1480"/>
                </a:lnTo>
                <a:lnTo>
                  <a:pt x="706" y="1634"/>
                </a:lnTo>
                <a:lnTo>
                  <a:pt x="544" y="2150"/>
                </a:lnTo>
                <a:lnTo>
                  <a:pt x="241" y="1751"/>
                </a:lnTo>
                <a:lnTo>
                  <a:pt x="706" y="1634"/>
                </a:lnTo>
                <a:lnTo>
                  <a:pt x="706" y="1480"/>
                </a:lnTo>
                <a:lnTo>
                  <a:pt x="95" y="1634"/>
                </a:lnTo>
                <a:lnTo>
                  <a:pt x="94" y="1634"/>
                </a:lnTo>
                <a:lnTo>
                  <a:pt x="68" y="1646"/>
                </a:lnTo>
                <a:lnTo>
                  <a:pt x="68" y="1647"/>
                </a:lnTo>
                <a:lnTo>
                  <a:pt x="62" y="1654"/>
                </a:lnTo>
                <a:lnTo>
                  <a:pt x="49" y="1668"/>
                </a:lnTo>
                <a:lnTo>
                  <a:pt x="49" y="1669"/>
                </a:lnTo>
                <a:lnTo>
                  <a:pt x="48" y="1669"/>
                </a:lnTo>
                <a:lnTo>
                  <a:pt x="43" y="1683"/>
                </a:lnTo>
                <a:lnTo>
                  <a:pt x="39" y="1695"/>
                </a:lnTo>
                <a:lnTo>
                  <a:pt x="39" y="1696"/>
                </a:lnTo>
                <a:lnTo>
                  <a:pt x="40" y="1715"/>
                </a:lnTo>
                <a:lnTo>
                  <a:pt x="40" y="1725"/>
                </a:lnTo>
                <a:lnTo>
                  <a:pt x="51" y="1748"/>
                </a:lnTo>
                <a:lnTo>
                  <a:pt x="52" y="1750"/>
                </a:lnTo>
                <a:lnTo>
                  <a:pt x="53" y="1752"/>
                </a:lnTo>
                <a:lnTo>
                  <a:pt x="488" y="2324"/>
                </a:lnTo>
                <a:lnTo>
                  <a:pt x="252" y="3076"/>
                </a:lnTo>
                <a:lnTo>
                  <a:pt x="409" y="3076"/>
                </a:lnTo>
                <a:lnTo>
                  <a:pt x="599" y="2470"/>
                </a:lnTo>
                <a:lnTo>
                  <a:pt x="731" y="2644"/>
                </a:lnTo>
                <a:lnTo>
                  <a:pt x="743" y="2656"/>
                </a:lnTo>
                <a:lnTo>
                  <a:pt x="758" y="2666"/>
                </a:lnTo>
                <a:lnTo>
                  <a:pt x="774" y="2671"/>
                </a:lnTo>
                <a:lnTo>
                  <a:pt x="791" y="2673"/>
                </a:lnTo>
                <a:lnTo>
                  <a:pt x="802" y="2672"/>
                </a:lnTo>
                <a:lnTo>
                  <a:pt x="855" y="2636"/>
                </a:lnTo>
                <a:lnTo>
                  <a:pt x="865" y="2608"/>
                </a:lnTo>
                <a:lnTo>
                  <a:pt x="863" y="2580"/>
                </a:lnTo>
                <a:lnTo>
                  <a:pt x="850" y="2553"/>
                </a:lnTo>
                <a:lnTo>
                  <a:pt x="654" y="2296"/>
                </a:lnTo>
                <a:lnTo>
                  <a:pt x="862" y="1637"/>
                </a:lnTo>
                <a:lnTo>
                  <a:pt x="1880" y="1779"/>
                </a:lnTo>
                <a:lnTo>
                  <a:pt x="2343" y="3076"/>
                </a:lnTo>
                <a:lnTo>
                  <a:pt x="2500" y="3076"/>
                </a:lnTo>
                <a:lnTo>
                  <a:pt x="2497" y="3061"/>
                </a:lnTo>
                <a:lnTo>
                  <a:pt x="2047" y="1802"/>
                </a:lnTo>
                <a:lnTo>
                  <a:pt x="2254" y="1831"/>
                </a:lnTo>
                <a:lnTo>
                  <a:pt x="2735" y="3076"/>
                </a:lnTo>
                <a:lnTo>
                  <a:pt x="2896" y="3076"/>
                </a:lnTo>
                <a:lnTo>
                  <a:pt x="2384" y="1753"/>
                </a:lnTo>
                <a:lnTo>
                  <a:pt x="2433" y="1298"/>
                </a:lnTo>
                <a:lnTo>
                  <a:pt x="3348" y="1093"/>
                </a:lnTo>
                <a:lnTo>
                  <a:pt x="3348" y="939"/>
                </a:lnTo>
                <a:close/>
              </a:path>
            </a:pathLst>
          </a:custGeom>
          <a:solidFill>
            <a:srgbClr val="E92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pic>
        <p:nvPicPr>
          <p:cNvPr id="1034" name="Picture 10" descr="https://edu.gov.ru/application/frontend/skin/default/assets/data/logo/logo_sm.png?v=1">
            <a:extLst>
              <a:ext uri="{FF2B5EF4-FFF2-40B4-BE49-F238E27FC236}">
                <a16:creationId xmlns:a16="http://schemas.microsoft.com/office/drawing/2014/main" id="{8BBE8348-40F8-41D6-B201-4F350C47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14" y="802166"/>
            <a:ext cx="215563" cy="2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Управляющая кнопка: &quot;Вперед&quot; или &quot;Следующий&quot; 8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9F12B57-B53F-44D7-A8D8-E52260366766}"/>
              </a:ext>
            </a:extLst>
          </p:cNvPr>
          <p:cNvSpPr/>
          <p:nvPr/>
        </p:nvSpPr>
        <p:spPr>
          <a:xfrm>
            <a:off x="4699227" y="1716564"/>
            <a:ext cx="305743" cy="122550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&quot;Вперед&quot; или &quot;Следующий&quot; 8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E886829-CA8F-4815-B87F-ADF1CAB88354}"/>
              </a:ext>
            </a:extLst>
          </p:cNvPr>
          <p:cNvSpPr/>
          <p:nvPr/>
        </p:nvSpPr>
        <p:spPr>
          <a:xfrm>
            <a:off x="9806392" y="3065198"/>
            <a:ext cx="304546" cy="122707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&quot;Вперед&quot; или &quot;Следующий&quot; 8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8C64B6A-176D-472E-A064-0D641AB3249B}"/>
              </a:ext>
            </a:extLst>
          </p:cNvPr>
          <p:cNvSpPr/>
          <p:nvPr/>
        </p:nvSpPr>
        <p:spPr>
          <a:xfrm>
            <a:off x="4899128" y="3230702"/>
            <a:ext cx="263164" cy="113682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854B421-4E50-49B6-BAA4-1C4687122710}"/>
              </a:ext>
            </a:extLst>
          </p:cNvPr>
          <p:cNvSpPr/>
          <p:nvPr/>
        </p:nvSpPr>
        <p:spPr>
          <a:xfrm>
            <a:off x="4699227" y="921130"/>
            <a:ext cx="36743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Структура самоанализа РПВ и КПВР</a:t>
            </a:r>
            <a:endParaRPr lang="ru-RU" dirty="0"/>
          </a:p>
        </p:txBody>
      </p:sp>
      <p:sp>
        <p:nvSpPr>
          <p:cNvPr id="2" name="Управляющая кнопка: &quot;Вперед&quot; или &quot;Следующий&quot; 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948E95A-68B7-44DC-BFCE-F6A251BB75A8}"/>
              </a:ext>
            </a:extLst>
          </p:cNvPr>
          <p:cNvSpPr/>
          <p:nvPr/>
        </p:nvSpPr>
        <p:spPr>
          <a:xfrm>
            <a:off x="10016103" y="4435217"/>
            <a:ext cx="314344" cy="157377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&quot;Вперед&quot; или &quot;Следующий&quot; 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C835BDE1-6BD4-4CDE-BAC6-805B3FD418AE}"/>
              </a:ext>
            </a:extLst>
          </p:cNvPr>
          <p:cNvSpPr/>
          <p:nvPr/>
        </p:nvSpPr>
        <p:spPr>
          <a:xfrm>
            <a:off x="4699227" y="5131758"/>
            <a:ext cx="350705" cy="180611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63" grpId="0" animBg="1"/>
      <p:bldP spid="71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71BC6A-651A-40BF-A588-52C07D50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10" y="192027"/>
            <a:ext cx="8817634" cy="586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Содержание и пояснительная записка рабочей программы воспитания</a:t>
            </a:r>
            <a:endParaRPr lang="en-UA" sz="2400" b="1" dirty="0"/>
          </a:p>
        </p:txBody>
      </p:sp>
      <p:grpSp>
        <p:nvGrpSpPr>
          <p:cNvPr id="32" name="Group 27">
            <a:extLst>
              <a:ext uri="{FF2B5EF4-FFF2-40B4-BE49-F238E27FC236}">
                <a16:creationId xmlns:a16="http://schemas.microsoft.com/office/drawing/2014/main" id="{E52FBC29-198E-4A4B-B3B2-3440CB48A2B7}"/>
              </a:ext>
            </a:extLst>
          </p:cNvPr>
          <p:cNvGrpSpPr/>
          <p:nvPr/>
        </p:nvGrpSpPr>
        <p:grpSpPr>
          <a:xfrm>
            <a:off x="1162597" y="2776954"/>
            <a:ext cx="6127306" cy="2752533"/>
            <a:chOff x="3527801" y="2484657"/>
            <a:chExt cx="5387600" cy="2777714"/>
          </a:xfrm>
        </p:grpSpPr>
        <p:sp>
          <p:nvSpPr>
            <p:cNvPr id="58" name="Pentagon 28">
              <a:extLst>
                <a:ext uri="{FF2B5EF4-FFF2-40B4-BE49-F238E27FC236}">
                  <a16:creationId xmlns:a16="http://schemas.microsoft.com/office/drawing/2014/main" id="{DA02A3C4-ADB3-423B-904E-783ADEB927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Round Diagonal Corner Rectangle 2">
              <a:extLst>
                <a:ext uri="{FF2B5EF4-FFF2-40B4-BE49-F238E27FC236}">
                  <a16:creationId xmlns:a16="http://schemas.microsoft.com/office/drawing/2014/main" id="{3474D5B1-4BCF-47B7-AFD1-5885D1D12549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cs typeface="+mn-ea"/>
                  <a:sym typeface="+mn-lt"/>
                </a:rPr>
                <a:t>    Общие сведения о программе 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Parallelogram 30">
              <a:extLst>
                <a:ext uri="{FF2B5EF4-FFF2-40B4-BE49-F238E27FC236}">
                  <a16:creationId xmlns:a16="http://schemas.microsoft.com/office/drawing/2014/main" id="{B3A3E136-169A-4976-9E5C-3BE42CCA073C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Round Diagonal Corner Rectangle 5">
              <a:extLst>
                <a:ext uri="{FF2B5EF4-FFF2-40B4-BE49-F238E27FC236}">
                  <a16:creationId xmlns:a16="http://schemas.microsoft.com/office/drawing/2014/main" id="{9B7CB1B6-0075-4AC2-921F-72A8D2DDB491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cs typeface="+mn-ea"/>
                  <a:sym typeface="+mn-lt"/>
                </a:rPr>
                <a:t>Информация на основе чего, кем РПВ разработана и утверждена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Round Diagonal Corner Rectangle 6">
              <a:extLst>
                <a:ext uri="{FF2B5EF4-FFF2-40B4-BE49-F238E27FC236}">
                  <a16:creationId xmlns:a16="http://schemas.microsoft.com/office/drawing/2014/main" id="{B181A932-9709-4BD7-9C61-1AB020288603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cs typeface="+mn-ea"/>
                  <a:sym typeface="+mn-lt"/>
                </a:rPr>
                <a:t>Характеристика структуры РПВ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Parallelogram 58">
              <a:extLst>
                <a:ext uri="{FF2B5EF4-FFF2-40B4-BE49-F238E27FC236}">
                  <a16:creationId xmlns:a16="http://schemas.microsoft.com/office/drawing/2014/main" id="{BDA984C2-C1A0-418F-9110-6BF27BDB1ED4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Parallelogram 59">
              <a:extLst>
                <a:ext uri="{FF2B5EF4-FFF2-40B4-BE49-F238E27FC236}">
                  <a16:creationId xmlns:a16="http://schemas.microsoft.com/office/drawing/2014/main" id="{CE01B46F-8ED3-4EB1-8E0A-D1A5CFEC3DDD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Round Diagonal Corner Rectangle 4">
              <a:extLst>
                <a:ext uri="{FF2B5EF4-FFF2-40B4-BE49-F238E27FC236}">
                  <a16:creationId xmlns:a16="http://schemas.microsoft.com/office/drawing/2014/main" id="{FD3181F1-5D95-4E13-B536-9BDCAC0DD34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cs typeface="+mn-ea"/>
                  <a:sym typeface="+mn-lt"/>
                </a:rPr>
                <a:t>Особенности  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Управляющая кнопка: &quot;Назад&quot; или &quot;Предыдущий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48F70DF-1F14-47C6-ADF5-ADFA5FF077F4}"/>
              </a:ext>
            </a:extLst>
          </p:cNvPr>
          <p:cNvSpPr/>
          <p:nvPr/>
        </p:nvSpPr>
        <p:spPr>
          <a:xfrm>
            <a:off x="11115067" y="319177"/>
            <a:ext cx="642737" cy="301925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71AF64-651C-465D-8306-9EA43543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751" y="905186"/>
            <a:ext cx="4111230" cy="57758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1CCD3B-6C36-4049-86F2-290F49586C96}"/>
              </a:ext>
            </a:extLst>
          </p:cNvPr>
          <p:cNvSpPr/>
          <p:nvPr/>
        </p:nvSpPr>
        <p:spPr>
          <a:xfrm>
            <a:off x="1648218" y="1171806"/>
            <a:ext cx="574519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пояснительной записке раскрываются</a:t>
            </a:r>
            <a:r>
              <a:rPr lang="ru-RU" altLang="zh-CN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:</a:t>
            </a:r>
          </a:p>
          <a:p>
            <a:pPr algn="ctr"/>
            <a:r>
              <a:rPr lang="ru-RU" altLang="zh-CN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общие сведения о программе, ее особенности, информация на основе чего и кем она разработана, информация об ее утверждении, структура РПВ - </a:t>
            </a:r>
            <a:r>
              <a:rPr lang="ru-RU" altLang="zh-CN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  <a:hlinkClick r:id="rId4"/>
              </a:rPr>
              <a:t>Пример пояснительной записки РПВ</a:t>
            </a:r>
            <a:endParaRPr lang="ru-RU" altLang="zh-CN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257900-9C2C-4F55-AE3A-5943070A9CF0}"/>
              </a:ext>
            </a:extLst>
          </p:cNvPr>
          <p:cNvSpPr/>
          <p:nvPr/>
        </p:nvSpPr>
        <p:spPr>
          <a:xfrm>
            <a:off x="304452" y="6097549"/>
            <a:ext cx="432296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Не являются структурной частью РПВ 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A82DD14-C9E1-49DB-A566-765002473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52" y="6097549"/>
            <a:ext cx="42016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5481340" y="22053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rgbClr val="0070C0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1.1. ЦЕЛИ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5068039" y="34677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70C0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ЗАДАЧИ ВОСПИТАНИЯ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4663726" y="41820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FF993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1.2. НАПРАВЛЕНИЯ ВОСПИТАНИЯ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4039283" y="48918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92D050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1.3. ЦЕЛЕВЫЕ ОРИЕНТИРЫ </a:t>
            </a:r>
          </a:p>
          <a:p>
            <a:pPr algn="ctr"/>
            <a:r>
              <a:rPr lang="ru-RU" altLang="zh-CN" sz="14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РЕЗУЛЬТАТОВ ВОСПИТАНИЯ</a:t>
            </a:r>
            <a:endParaRPr lang="zh-CN" altLang="en-US" sz="14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887C9421-1E38-E449-833B-544C7EC7AE5D}"/>
              </a:ext>
            </a:extLst>
          </p:cNvPr>
          <p:cNvSpPr>
            <a:spLocks/>
          </p:cNvSpPr>
          <p:nvPr/>
        </p:nvSpPr>
        <p:spPr bwMode="auto">
          <a:xfrm>
            <a:off x="5481339" y="32475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zh-CN" sz="12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         </a:t>
            </a:r>
            <a:r>
              <a:rPr lang="ru-RU" altLang="zh-CN" sz="120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и</a:t>
            </a:r>
            <a:endParaRPr lang="zh-CN" altLang="en-US" sz="12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4CE898C7-D520-A14C-9E71-37495CA9297B}"/>
              </a:ext>
            </a:extLst>
          </p:cNvPr>
          <p:cNvSpPr>
            <a:spLocks/>
          </p:cNvSpPr>
          <p:nvPr/>
        </p:nvSpPr>
        <p:spPr bwMode="auto">
          <a:xfrm>
            <a:off x="5068039" y="39573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3F59445E-C967-5147-82EA-D8A1BC3C5D23}"/>
              </a:ext>
            </a:extLst>
          </p:cNvPr>
          <p:cNvSpPr>
            <a:spLocks/>
          </p:cNvSpPr>
          <p:nvPr/>
        </p:nvSpPr>
        <p:spPr bwMode="auto">
          <a:xfrm>
            <a:off x="4663726" y="46671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2243457"/>
            <a:ext cx="489671" cy="489671"/>
          </a:xfrm>
          <a:prstGeom prst="ellipse">
            <a:avLst/>
          </a:prstGeom>
          <a:solidFill>
            <a:srgbClr val="0070C0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3505819"/>
            <a:ext cx="489671" cy="480687"/>
          </a:xfrm>
          <a:prstGeom prst="ellipse">
            <a:avLst/>
          </a:prstGeom>
          <a:solidFill>
            <a:srgbClr val="FF993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4759192"/>
            <a:ext cx="489671" cy="489671"/>
          </a:xfrm>
          <a:prstGeom prst="ellipse">
            <a:avLst/>
          </a:prstGeom>
          <a:solidFill>
            <a:srgbClr val="92D050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7365" y="2243457"/>
            <a:ext cx="485177" cy="489671"/>
          </a:xfrm>
          <a:prstGeom prst="ellipse">
            <a:avLst/>
          </a:prstGeom>
          <a:solidFill>
            <a:srgbClr val="0070C0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7364" y="3472210"/>
            <a:ext cx="485177" cy="480687"/>
          </a:xfrm>
          <a:prstGeom prst="ellipse">
            <a:avLst/>
          </a:prstGeom>
          <a:solidFill>
            <a:srgbClr val="FF993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7585" y="4759192"/>
            <a:ext cx="485177" cy="489671"/>
          </a:xfrm>
          <a:prstGeom prst="ellipse">
            <a:avLst/>
          </a:prstGeom>
          <a:solidFill>
            <a:srgbClr val="92D050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749501" y="2240685"/>
            <a:ext cx="2952328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Цели и задачи воспитания обучающихся в ОО</a:t>
            </a:r>
            <a:r>
              <a:rPr lang="en-US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1749501" y="3494063"/>
            <a:ext cx="2664296" cy="345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Направления воспитания</a:t>
            </a:r>
            <a:r>
              <a:rPr lang="en-US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1749501" y="4657778"/>
            <a:ext cx="2304256" cy="9052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Целевые ориентиры результатов воспитания </a:t>
            </a: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A9912-1858-9D42-BE00-FEECE9D87FDF}"/>
              </a:ext>
            </a:extLst>
          </p:cNvPr>
          <p:cNvSpPr txBox="1"/>
          <p:nvPr/>
        </p:nvSpPr>
        <p:spPr>
          <a:xfrm>
            <a:off x="8196189" y="2225572"/>
            <a:ext cx="30898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- Задачи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 ФОП/ФАОП НОО/ООО/СОО)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inpin heiti" panose="00000500000000000000" pitchFamily="2" charset="-122"/>
              </a:rPr>
              <a:t>. </a:t>
            </a:r>
            <a:r>
              <a:rPr lang="ru-RU" sz="1200" dirty="0">
                <a:solidFill>
                  <a:schemeClr val="bg1"/>
                </a:solidFill>
                <a:sym typeface="inpin heiti" panose="00000500000000000000" pitchFamily="2" charset="-122"/>
              </a:rPr>
              <a:t>Р</a:t>
            </a:r>
            <a:r>
              <a:rPr lang="ru-RU" sz="1200" dirty="0">
                <a:solidFill>
                  <a:schemeClr val="bg1"/>
                </a:solidFill>
              </a:rPr>
              <a:t>екомендуется соотносить с модулями, которые будут представлены в РПВ</a:t>
            </a:r>
            <a:endParaRPr lang="zh-CN" altLang="en-US" sz="12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8196189" y="3135070"/>
            <a:ext cx="3030006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- Программа реализуется по основным направлениям воспитания в соответствии с ФГОС </a:t>
            </a:r>
            <a:r>
              <a:rPr lang="ru-RU" sz="1100" dirty="0">
                <a:solidFill>
                  <a:schemeClr val="bg1"/>
                </a:solidFill>
              </a:rPr>
              <a:t>(гражданское, патриотическое, духовно-нравственное, эстетическое, физическое, трудовое, экологическое, ценности научного познания -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ФОП/ФАОП НОО/ООО/СОО)</a:t>
            </a:r>
            <a:endParaRPr lang="zh-CN" altLang="en-US" sz="11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8157125" y="4319439"/>
            <a:ext cx="3211059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Целевые ориентиры на уровнях НОО/ООО/</a:t>
            </a:r>
            <a:r>
              <a:rPr lang="ru-RU" sz="12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СОО</a:t>
            </a:r>
            <a:r>
              <a:rPr lang="ru-RU" sz="12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направлениям воспитания в соответствии с ФГОС НОО/ООО/СОО (из ФОП/ФАОП НОО/ООО/СОО)</a:t>
            </a:r>
            <a:r>
              <a:rPr lang="ru-RU" altLang="zh-CN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inpin heiti" panose="00000500000000000000" pitchFamily="2" charset="-122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Вариативность содержания РПВ</a:t>
            </a:r>
            <a:r>
              <a:rPr lang="ru-RU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: дополнительные целевые ориентиры результатов воспитания </a:t>
            </a:r>
            <a:r>
              <a:rPr lang="ru-RU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(с учетом специфики контингента обучающихся и родителей, этнокультурных особенностей и пр.)*                        </a:t>
            </a:r>
            <a:r>
              <a:rPr lang="ru-RU" altLang="zh-CN" sz="1000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*не должны противоречить или дублировать целевые ориентиры, указанные в ФРПВ на разных уровнях образования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1A7EF61-CE79-46EC-9BC4-39F4B4AF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433" y="209895"/>
            <a:ext cx="7877475" cy="586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СТРУКТУРА РАБОЧЕЙ ПРОГРАММЫ ВОСПИТАНИЯ</a:t>
            </a:r>
            <a:br>
              <a:rPr lang="ru-RU" sz="2400" b="1" dirty="0"/>
            </a:br>
            <a:r>
              <a:rPr lang="ru-RU" sz="2400" b="1" dirty="0"/>
              <a:t>Раздел 1. Целевой раздел</a:t>
            </a:r>
            <a:endParaRPr lang="en-UA" sz="24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3346E17-3161-46B6-A990-8FF4F0D96E1C}"/>
              </a:ext>
            </a:extLst>
          </p:cNvPr>
          <p:cNvSpPr/>
          <p:nvPr/>
        </p:nvSpPr>
        <p:spPr>
          <a:xfrm>
            <a:off x="2798343" y="1288012"/>
            <a:ext cx="24818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Основные компоненты целевого раздела 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99BEE35-436F-4E69-9673-04276DA11192}"/>
              </a:ext>
            </a:extLst>
          </p:cNvPr>
          <p:cNvSpPr/>
          <p:nvPr/>
        </p:nvSpPr>
        <p:spPr>
          <a:xfrm>
            <a:off x="6806593" y="1269587"/>
            <a:ext cx="24818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Особенности  основных компонентов</a:t>
            </a:r>
            <a:endParaRPr lang="ru-RU" dirty="0"/>
          </a:p>
        </p:txBody>
      </p:sp>
      <p:pic>
        <p:nvPicPr>
          <p:cNvPr id="3078" name="Picture 6" descr="цель PNG и картинки пнг | рисунок Векторы и PSD | Бесплатная загрузка на  Pngtree">
            <a:extLst>
              <a:ext uri="{FF2B5EF4-FFF2-40B4-BE49-F238E27FC236}">
                <a16:creationId xmlns:a16="http://schemas.microsoft.com/office/drawing/2014/main" id="{7213DE19-2E6D-436E-B1FA-27C86793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78" y="2343502"/>
            <a:ext cx="320329" cy="2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цель PNG и картинки пнг | рисунок Векторы и PSD | Бесплатная загрузка на  Pngtree">
            <a:extLst>
              <a:ext uri="{FF2B5EF4-FFF2-40B4-BE49-F238E27FC236}">
                <a16:creationId xmlns:a16="http://schemas.microsoft.com/office/drawing/2014/main" id="{AB11AEB0-41D4-4366-9F6B-556810C6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787" y="2343502"/>
            <a:ext cx="320329" cy="2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Отменить значок стрелки, вернуть значок стрелки. Знак стрелки направления.  Значок движения. Значок стрелки назад. Кнопка со стрелкой. | Премиум векторы">
            <a:extLst>
              <a:ext uri="{FF2B5EF4-FFF2-40B4-BE49-F238E27FC236}">
                <a16:creationId xmlns:a16="http://schemas.microsoft.com/office/drawing/2014/main" id="{432A0244-15A4-46E3-8EA1-F9E99437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13" y="3601372"/>
            <a:ext cx="311546" cy="2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Отменить значок стрелки, вернуть значок стрелки. Знак стрелки направления.  Значок движения. Значок стрелки назад. Кнопка со стрелкой. | Премиум векторы">
            <a:extLst>
              <a:ext uri="{FF2B5EF4-FFF2-40B4-BE49-F238E27FC236}">
                <a16:creationId xmlns:a16="http://schemas.microsoft.com/office/drawing/2014/main" id="{87899990-C2BA-43BC-A911-FCDBDA76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787" y="3567763"/>
            <a:ext cx="311546" cy="2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Целевая Аудитория Ориентация На Клиента Клиента Потребительская Центрность  Цель Люди Знак — стоковая векторная графика и другие изображения на тему  Иконка - iStock">
            <a:extLst>
              <a:ext uri="{FF2B5EF4-FFF2-40B4-BE49-F238E27FC236}">
                <a16:creationId xmlns:a16="http://schemas.microsoft.com/office/drawing/2014/main" id="{DBD5709A-CFD5-48BC-B8FB-1314E8E4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78" y="4866833"/>
            <a:ext cx="320329" cy="2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Целевая Аудитория Ориентация На Клиента Клиента Потребительская Центрность  Цель Люди Знак — стоковая векторная графика и другие изображения на тему  Иконка - iStock">
            <a:extLst>
              <a:ext uri="{FF2B5EF4-FFF2-40B4-BE49-F238E27FC236}">
                <a16:creationId xmlns:a16="http://schemas.microsoft.com/office/drawing/2014/main" id="{938C0683-83B8-4CF0-AE4E-3C4D3EE8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008" y="4882039"/>
            <a:ext cx="320329" cy="2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&quot;Назад&quot; или &quot;Предыдущий&quot;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256B0C7-15AD-4DD6-9401-DD83EF679462}"/>
              </a:ext>
            </a:extLst>
          </p:cNvPr>
          <p:cNvSpPr/>
          <p:nvPr/>
        </p:nvSpPr>
        <p:spPr>
          <a:xfrm>
            <a:off x="10455215" y="284672"/>
            <a:ext cx="822443" cy="388188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/>
          <p:cNvSpPr>
            <a:spLocks noChangeArrowheads="1"/>
          </p:cNvSpPr>
          <p:nvPr/>
        </p:nvSpPr>
        <p:spPr bwMode="gray">
          <a:xfrm>
            <a:off x="8123454" y="1077981"/>
            <a:ext cx="3740727" cy="1212695"/>
          </a:xfrm>
          <a:prstGeom prst="ellipse">
            <a:avLst/>
          </a:prstGeom>
          <a:solidFill>
            <a:srgbClr val="00B050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/>
              <a:t>2.2. Виды/формы/ </a:t>
            </a:r>
          </a:p>
          <a:p>
            <a:pPr algn="ctr"/>
            <a:r>
              <a:rPr lang="ru-RU" b="1" dirty="0"/>
              <a:t>содержание </a:t>
            </a:r>
          </a:p>
          <a:p>
            <a:pPr algn="ctr"/>
            <a:r>
              <a:rPr lang="ru-RU" b="1" dirty="0"/>
              <a:t>воспитательной деятельности </a:t>
            </a:r>
          </a:p>
          <a:p>
            <a:pPr algn="ctr"/>
            <a:endParaRPr lang="ru-RU" sz="1200" b="1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blackGray">
          <a:xfrm flipV="1">
            <a:off x="9772507" y="2345670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8143395" y="2868916"/>
            <a:ext cx="3906982" cy="1667805"/>
          </a:xfrm>
          <a:prstGeom prst="roundRect">
            <a:avLst>
              <a:gd name="adj" fmla="val 50000"/>
            </a:avLst>
          </a:prstGeom>
          <a:solidFill>
            <a:srgbClr val="96FF75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altLang="zh-CN" b="1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описание конкретных видов/форм</a:t>
            </a:r>
          </a:p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рамках инвариантных </a:t>
            </a:r>
          </a:p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(обязательных) и вариативных </a:t>
            </a:r>
          </a:p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(по выбору ОУ)</a:t>
            </a:r>
          </a:p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  <a:hlinkClick r:id="rId2"/>
              </a:rPr>
              <a:t>модулей РПВ</a:t>
            </a:r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3130DD-DDFE-4A1D-8C80-C3ECD72B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433" y="209895"/>
            <a:ext cx="7877475" cy="586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СТРУКТУРА РАБОЧЕЙ ПРОГРАММЫ ВОСПИТАНИЯ</a:t>
            </a:r>
            <a:br>
              <a:rPr lang="ru-RU" sz="2400" b="1" dirty="0"/>
            </a:br>
            <a:r>
              <a:rPr lang="ru-RU" sz="2400" b="1" dirty="0"/>
              <a:t>Раздел 2. Содержательный раздел</a:t>
            </a:r>
            <a:endParaRPr lang="en-UA" sz="24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1F09021-6387-48B9-973E-B340199E388E}"/>
              </a:ext>
            </a:extLst>
          </p:cNvPr>
          <p:cNvSpPr/>
          <p:nvPr/>
        </p:nvSpPr>
        <p:spPr>
          <a:xfrm>
            <a:off x="6096000" y="3136459"/>
            <a:ext cx="1441293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altLang="zh-CN" sz="1200" b="1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  <a:p>
            <a:pPr algn="ctr"/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Модули РПВ</a:t>
            </a:r>
            <a:r>
              <a:rPr lang="ru-RU" altLang="zh-CN" sz="12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         </a:t>
            </a: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(их названия и количество),                    а также </a:t>
            </a:r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перечисленные названия видов/форм воспитательной работы </a:t>
            </a: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их рамках должны быть также </a:t>
            </a:r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отражены в календарном плане ВР </a:t>
            </a: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соответствующих модулях</a:t>
            </a:r>
          </a:p>
          <a:p>
            <a:pPr algn="ctr"/>
            <a:endParaRPr lang="ru-RU" altLang="zh-CN" sz="1200" b="1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CA1F06AA-E2D0-441D-A8AE-F53C67C569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7371" y="5152518"/>
            <a:ext cx="3906982" cy="1508105"/>
          </a:xfrm>
          <a:prstGeom prst="roundRect">
            <a:avLst>
              <a:gd name="adj" fmla="val 50000"/>
            </a:avLst>
          </a:prstGeom>
          <a:solidFill>
            <a:srgbClr val="96FF75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описание с </a:t>
            </a:r>
          </a:p>
          <a:p>
            <a:pPr algn="ctr"/>
            <a:r>
              <a:rPr lang="ru-RU" b="1" dirty="0">
                <a:hlinkClick r:id="rId3"/>
              </a:rPr>
              <a:t>учетом возрастных особенностей </a:t>
            </a:r>
          </a:p>
          <a:p>
            <a:pPr algn="ctr"/>
            <a:r>
              <a:rPr lang="ru-RU" b="1" dirty="0">
                <a:hlinkClick r:id="rId3"/>
              </a:rPr>
              <a:t>обучающихся (пример) при их выборе </a:t>
            </a:r>
          </a:p>
          <a:p>
            <a:pPr algn="ctr"/>
            <a:r>
              <a:rPr lang="ru-RU" b="1" dirty="0">
                <a:hlinkClick r:id="rId3"/>
              </a:rPr>
              <a:t>на разных уровнях образования</a:t>
            </a:r>
            <a:r>
              <a:rPr lang="ru-RU" b="1" dirty="0"/>
              <a:t> </a:t>
            </a:r>
            <a:endParaRPr lang="ru-RU" altLang="zh-CN" b="1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  <a:p>
            <a:pPr algn="ctr"/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9B4FB1-9F5C-464A-813D-D28487E82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61" y="6183447"/>
            <a:ext cx="420167" cy="369332"/>
          </a:xfrm>
          <a:prstGeom prst="rect">
            <a:avLst/>
          </a:prstGeom>
        </p:spPr>
      </p:pic>
      <p:sp>
        <p:nvSpPr>
          <p:cNvPr id="27" name="Oval 6">
            <a:extLst>
              <a:ext uri="{FF2B5EF4-FFF2-40B4-BE49-F238E27FC236}">
                <a16:creationId xmlns:a16="http://schemas.microsoft.com/office/drawing/2014/main" id="{09865002-9747-4C02-85CC-D8A4146292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6442" y="1052945"/>
            <a:ext cx="3740727" cy="1212695"/>
          </a:xfrm>
          <a:prstGeom prst="ellipse">
            <a:avLst/>
          </a:prstGeom>
          <a:solidFill>
            <a:srgbClr val="00B050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/>
              <a:t>2.1. Уклад </a:t>
            </a:r>
          </a:p>
          <a:p>
            <a:pPr algn="ctr"/>
            <a:r>
              <a:rPr lang="ru-RU" b="1" dirty="0"/>
              <a:t>образовательной организации </a:t>
            </a:r>
          </a:p>
          <a:p>
            <a:pPr algn="ctr"/>
            <a:r>
              <a:rPr lang="ru-RU" sz="1200" b="1" dirty="0"/>
              <a:t>(отражает характеристику конкретного ОУ)</a:t>
            </a:r>
          </a:p>
        </p:txBody>
      </p:sp>
      <p:sp>
        <p:nvSpPr>
          <p:cNvPr id="28" name="AutoShape 10">
            <a:extLst>
              <a:ext uri="{FF2B5EF4-FFF2-40B4-BE49-F238E27FC236}">
                <a16:creationId xmlns:a16="http://schemas.microsoft.com/office/drawing/2014/main" id="{03E4B573-859D-4293-BE10-08876588D4CD}"/>
              </a:ext>
            </a:extLst>
          </p:cNvPr>
          <p:cNvSpPr>
            <a:spLocks noChangeArrowheads="1"/>
          </p:cNvSpPr>
          <p:nvPr/>
        </p:nvSpPr>
        <p:spPr bwMode="blackGray">
          <a:xfrm flipV="1">
            <a:off x="3268517" y="2346170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1">
            <a:extLst>
              <a:ext uri="{FF2B5EF4-FFF2-40B4-BE49-F238E27FC236}">
                <a16:creationId xmlns:a16="http://schemas.microsoft.com/office/drawing/2014/main" id="{5804E0E6-2734-45CE-8B39-F638E4E6C2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2327" y="2841079"/>
            <a:ext cx="4236886" cy="1723481"/>
          </a:xfrm>
          <a:prstGeom prst="roundRect">
            <a:avLst>
              <a:gd name="adj" fmla="val 50000"/>
            </a:avLst>
          </a:prstGeom>
          <a:solidFill>
            <a:srgbClr val="96FF75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Основные характеристики: 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вехи истории, выдающиеся события  ОУ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цель ОУ в самосознании </a:t>
            </a:r>
            <a:r>
              <a:rPr lang="ru-RU" altLang="zh-CN" sz="1200" dirty="0" err="1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пед.коллектива</a:t>
            </a:r>
            <a:endParaRPr lang="ru-RU" altLang="zh-CN" sz="1200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наиболее значимые традиционные дела/события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традиции/символика/нормы этикета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социальные партнеры и их роль в развитии ОУ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значимые для воспитания проекты/программы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инновационные воспитательные практики и др. </a:t>
            </a:r>
          </a:p>
          <a:p>
            <a:pPr marL="171450" indent="-171450" algn="ctr">
              <a:buFontTx/>
              <a:buChar char="-"/>
            </a:pPr>
            <a:endParaRPr lang="ru-RU" altLang="zh-CN" sz="1200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sp>
        <p:nvSpPr>
          <p:cNvPr id="30" name="AutoShape 11">
            <a:extLst>
              <a:ext uri="{FF2B5EF4-FFF2-40B4-BE49-F238E27FC236}">
                <a16:creationId xmlns:a16="http://schemas.microsoft.com/office/drawing/2014/main" id="{BBE8BE71-04C1-4EA6-8088-039F97AF65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2327" y="5140000"/>
            <a:ext cx="4236886" cy="1508105"/>
          </a:xfrm>
          <a:prstGeom prst="roundRect">
            <a:avLst>
              <a:gd name="adj" fmla="val 50000"/>
            </a:avLst>
          </a:prstGeom>
          <a:solidFill>
            <a:srgbClr val="96FF75"/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altLang="zh-CN" b="1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Дополнительные характеристики: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особенности местоположения и специфика населения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контингент обучающихся, их семей</a:t>
            </a:r>
          </a:p>
          <a:p>
            <a:pPr algn="ctr"/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наличие обучающихся с ООП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направленность образовательных программ, </a:t>
            </a:r>
          </a:p>
          <a:p>
            <a:pPr algn="ctr"/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наличие вариативных учебных курсов</a:t>
            </a:r>
          </a:p>
          <a:p>
            <a:pPr algn="ctr"/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- режим деятельности и пр. </a:t>
            </a:r>
          </a:p>
          <a:p>
            <a:pPr algn="ctr"/>
            <a:endParaRPr lang="ru-RU" altLang="zh-CN" sz="1200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31" name="Picture 4" descr="Picture background">
            <a:extLst>
              <a:ext uri="{FF2B5EF4-FFF2-40B4-BE49-F238E27FC236}">
                <a16:creationId xmlns:a16="http://schemas.microsoft.com/office/drawing/2014/main" id="{AE3558F0-6949-4DEF-AECA-B8C58892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55" y="4674547"/>
            <a:ext cx="611187" cy="4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icture background">
            <a:extLst>
              <a:ext uri="{FF2B5EF4-FFF2-40B4-BE49-F238E27FC236}">
                <a16:creationId xmlns:a16="http://schemas.microsoft.com/office/drawing/2014/main" id="{16A7BBBD-C2B9-4FA7-B980-E560D325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9" y="4638743"/>
            <a:ext cx="611187" cy="4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Управляющая кнопка: &quot;Назад&quot; или &quot;Предыдущий&quot;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FF349EE-DBF6-4E37-A033-E6D07334BD2E}"/>
              </a:ext>
            </a:extLst>
          </p:cNvPr>
          <p:cNvSpPr/>
          <p:nvPr/>
        </p:nvSpPr>
        <p:spPr>
          <a:xfrm>
            <a:off x="10293927" y="209895"/>
            <a:ext cx="1347789" cy="441269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C4DC168-98F9-4E60-ACA4-9C921D5FA38E}"/>
              </a:ext>
            </a:extLst>
          </p:cNvPr>
          <p:cNvSpPr/>
          <p:nvPr/>
        </p:nvSpPr>
        <p:spPr>
          <a:xfrm>
            <a:off x="5599855" y="1108473"/>
            <a:ext cx="236995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Вариативность содержания РПВ </a:t>
            </a: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составляет самостоятельно сформулированные ОУ: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конкретная характеристика его уклада, </a:t>
            </a:r>
          </a:p>
          <a:p>
            <a:pPr marL="171450" indent="-171450" algn="ctr">
              <a:buFontTx/>
              <a:buChar char="-"/>
            </a:pP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конкретные виды/формы и содержание воспитательной деятельности, последовательность описания модулей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7905122-8DFD-4877-B386-59D316FE4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70" y="2656413"/>
            <a:ext cx="42016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8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1232012" y="1527241"/>
            <a:ext cx="1547259" cy="127137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r>
              <a:rPr lang="ru-RU" b="1" dirty="0">
                <a:cs typeface="+mn-ea"/>
                <a:sym typeface="+mn-lt"/>
              </a:rPr>
              <a:t>3.1.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8A785149-2749-5641-A210-DDE343C720A9}"/>
              </a:ext>
            </a:extLst>
          </p:cNvPr>
          <p:cNvSpPr>
            <a:spLocks/>
          </p:cNvSpPr>
          <p:nvPr/>
        </p:nvSpPr>
        <p:spPr bwMode="auto">
          <a:xfrm>
            <a:off x="3415782" y="1527239"/>
            <a:ext cx="1547259" cy="127137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r>
              <a:rPr lang="ru-RU" b="1" dirty="0">
                <a:cs typeface="+mn-ea"/>
                <a:sym typeface="+mn-lt"/>
              </a:rPr>
              <a:t>3.2.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26" name="Freeform: Shape 27">
            <a:extLst>
              <a:ext uri="{FF2B5EF4-FFF2-40B4-BE49-F238E27FC236}">
                <a16:creationId xmlns:a16="http://schemas.microsoft.com/office/drawing/2014/main" id="{F3DF0746-20EF-E149-AC81-64E68D3830A4}"/>
              </a:ext>
            </a:extLst>
          </p:cNvPr>
          <p:cNvSpPr>
            <a:spLocks/>
          </p:cNvSpPr>
          <p:nvPr/>
        </p:nvSpPr>
        <p:spPr bwMode="auto">
          <a:xfrm>
            <a:off x="5603120" y="1527241"/>
            <a:ext cx="1547259" cy="127137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2D050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r>
              <a:rPr lang="ru-RU" b="1" dirty="0">
                <a:cs typeface="+mn-ea"/>
                <a:sym typeface="+mn-lt"/>
              </a:rPr>
              <a:t>3.3.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34" name="Freeform: Shape 36">
            <a:extLst>
              <a:ext uri="{FF2B5EF4-FFF2-40B4-BE49-F238E27FC236}">
                <a16:creationId xmlns:a16="http://schemas.microsoft.com/office/drawing/2014/main" id="{5EC93C6A-B1DE-6649-A624-2C5A85FB1264}"/>
              </a:ext>
            </a:extLst>
          </p:cNvPr>
          <p:cNvSpPr>
            <a:spLocks/>
          </p:cNvSpPr>
          <p:nvPr/>
        </p:nvSpPr>
        <p:spPr bwMode="auto">
          <a:xfrm flipH="1">
            <a:off x="7794025" y="1527241"/>
            <a:ext cx="1547259" cy="127137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r>
              <a:rPr lang="ru-RU" b="1" dirty="0">
                <a:cs typeface="+mn-ea"/>
                <a:sym typeface="+mn-lt"/>
              </a:rPr>
              <a:t>3.4.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42" name="Freeform: Shape 45">
            <a:extLst>
              <a:ext uri="{FF2B5EF4-FFF2-40B4-BE49-F238E27FC236}">
                <a16:creationId xmlns:a16="http://schemas.microsoft.com/office/drawing/2014/main" id="{D9CB586B-89BF-F04B-99E9-F07007216E6C}"/>
              </a:ext>
            </a:extLst>
          </p:cNvPr>
          <p:cNvSpPr>
            <a:spLocks/>
          </p:cNvSpPr>
          <p:nvPr/>
        </p:nvSpPr>
        <p:spPr bwMode="auto">
          <a:xfrm flipH="1">
            <a:off x="9977795" y="1479034"/>
            <a:ext cx="1547259" cy="131958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endParaRPr lang="ru-RU" dirty="0">
              <a:cs typeface="+mn-ea"/>
              <a:sym typeface="+mn-lt"/>
            </a:endParaRPr>
          </a:p>
          <a:p>
            <a:pPr algn="ctr"/>
            <a:r>
              <a:rPr lang="ru-RU" b="1" dirty="0">
                <a:cs typeface="+mn-ea"/>
                <a:sym typeface="+mn-lt"/>
              </a:rPr>
              <a:t>3.5.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1AE15F2-F068-46F1-94D6-EDA3FF56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433" y="209895"/>
            <a:ext cx="7877475" cy="586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СТРУКТУРА РАБОЧЕЙ ПРОГРАММЫ ВОСПИТАНИЯ</a:t>
            </a:r>
            <a:br>
              <a:rPr lang="ru-RU" sz="2400" b="1" dirty="0"/>
            </a:br>
            <a:r>
              <a:rPr lang="ru-RU" sz="2400" b="1" dirty="0"/>
              <a:t>Раздел 3. Организационный раздел</a:t>
            </a:r>
            <a:endParaRPr lang="en-UA" sz="2400" b="1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C7DF326-D5F5-4663-A1C5-E6F9B32EDD25}"/>
              </a:ext>
            </a:extLst>
          </p:cNvPr>
          <p:cNvSpPr/>
          <p:nvPr/>
        </p:nvSpPr>
        <p:spPr>
          <a:xfrm>
            <a:off x="2005642" y="1157908"/>
            <a:ext cx="8742217" cy="369332"/>
          </a:xfrm>
          <a:prstGeom prst="rect">
            <a:avLst/>
          </a:prstGeom>
          <a:solidFill>
            <a:srgbClr val="B17ED8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Компоненты организационного раздела РПВ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6EC970-733C-4EF5-8801-B0DD9FAA5CD8}"/>
              </a:ext>
            </a:extLst>
          </p:cNvPr>
          <p:cNvSpPr/>
          <p:nvPr/>
        </p:nvSpPr>
        <p:spPr>
          <a:xfrm>
            <a:off x="1023545" y="2898065"/>
            <a:ext cx="1953490" cy="2954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Кадровое обеспечение: </a:t>
            </a:r>
            <a:endParaRPr lang="ru-RU" sz="1400" dirty="0"/>
          </a:p>
          <a:p>
            <a:pPr algn="ctr"/>
            <a:r>
              <a:rPr lang="ru-RU" sz="1200" dirty="0"/>
              <a:t>перечень специалистов, задействованных в воспитательной деятельности конкретного ОУ, их функционал, повышение квалификации в сфере воспитания, привлечение специалистов других организаций</a:t>
            </a:r>
          </a:p>
          <a:p>
            <a:pPr algn="ctr"/>
            <a:endParaRPr lang="ru-RU" sz="1200" dirty="0"/>
          </a:p>
          <a:p>
            <a:pPr algn="ctr"/>
            <a:r>
              <a:rPr lang="ru-RU" sz="1200" b="1" dirty="0"/>
              <a:t>ДОКУМЕНТЫ В ПОМОЩЬ: </a:t>
            </a:r>
            <a:r>
              <a:rPr lang="ru-RU" sz="1200" b="1" dirty="0" err="1">
                <a:solidFill>
                  <a:srgbClr val="FF0000"/>
                </a:solidFill>
                <a:hlinkClick r:id="rId2"/>
              </a:rPr>
              <a:t>Профстандарты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DE3FDFE-F0C8-43A3-8D61-C8A8A481D820}"/>
              </a:ext>
            </a:extLst>
          </p:cNvPr>
          <p:cNvSpPr/>
          <p:nvPr/>
        </p:nvSpPr>
        <p:spPr>
          <a:xfrm>
            <a:off x="3196896" y="2893916"/>
            <a:ext cx="1953490" cy="3877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Нормативно-методическое обеспечение:</a:t>
            </a:r>
          </a:p>
          <a:p>
            <a:pPr algn="ctr"/>
            <a:r>
              <a:rPr lang="ru-RU" sz="1200" dirty="0"/>
              <a:t>перечень нормативного (со ссылками на локальные акты ОУ) и методического обеспечения воспитательной деятельности, описание сетевой формы организации образовательного процесса, сотрудничества с </a:t>
            </a:r>
            <a:r>
              <a:rPr lang="ru-RU" sz="1200" dirty="0" err="1"/>
              <a:t>соцпартнерами</a:t>
            </a:r>
            <a:r>
              <a:rPr lang="ru-RU" sz="1200" dirty="0"/>
              <a:t> конкретного ОУ</a:t>
            </a:r>
            <a:endParaRPr lang="ru-RU" sz="1200" b="1" dirty="0"/>
          </a:p>
          <a:p>
            <a:pPr algn="ctr"/>
            <a:r>
              <a:rPr lang="ru-RU" sz="1200" b="1" dirty="0"/>
              <a:t>ДОКУМЕНТЫ В ПОМОЩЬ:</a:t>
            </a:r>
            <a:br>
              <a:rPr lang="ru-RU" sz="1200" b="1" dirty="0"/>
            </a:br>
            <a:r>
              <a:rPr lang="ru-RU" sz="1200" b="1" dirty="0">
                <a:hlinkClick r:id="rId3"/>
              </a:rPr>
              <a:t>Пример перечня методического обеспечения ВР</a:t>
            </a:r>
            <a:endParaRPr lang="ru-RU" sz="12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8B2E44-CA8D-4AD5-9AFA-8CDC5AF1741F}"/>
              </a:ext>
            </a:extLst>
          </p:cNvPr>
          <p:cNvSpPr/>
          <p:nvPr/>
        </p:nvSpPr>
        <p:spPr>
          <a:xfrm>
            <a:off x="5303938" y="2900530"/>
            <a:ext cx="2066679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Требования к условиям работы с обучающимися с ООП:</a:t>
            </a:r>
          </a:p>
          <a:p>
            <a:pPr algn="ctr"/>
            <a:r>
              <a:rPr lang="ru-RU" sz="1200" dirty="0"/>
              <a:t>описание требований к организации среды для обучающихся с ОВЗ (отражены в ФАОП для обучающихся каждой нозологической группы), к созданию условий для детей с ООП (ОВЗ, инвалидностью, социально уязвимых групп, с отклоняющемся поведением, одаренных) в конкретном ОУ</a:t>
            </a:r>
          </a:p>
          <a:p>
            <a:pPr algn="ctr"/>
            <a:r>
              <a:rPr lang="ru-RU" sz="1200" b="1" dirty="0"/>
              <a:t>ДОКУМЕНТЫ В  ПОМОЩЬ:</a:t>
            </a:r>
          </a:p>
          <a:p>
            <a:pPr algn="ctr"/>
            <a:r>
              <a:rPr lang="ru-RU" sz="1200" b="1" dirty="0">
                <a:hlinkClick r:id="rId4"/>
              </a:rPr>
              <a:t>Методические рекомендации</a:t>
            </a:r>
            <a:endParaRPr lang="ru-RU" sz="12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013757F-A21D-4CBA-AC2E-8C1E9B6F5C7B}"/>
              </a:ext>
            </a:extLst>
          </p:cNvPr>
          <p:cNvSpPr/>
          <p:nvPr/>
        </p:nvSpPr>
        <p:spPr>
          <a:xfrm>
            <a:off x="7542623" y="2898065"/>
            <a:ext cx="2066679" cy="2369880"/>
          </a:xfrm>
          <a:prstGeom prst="rect">
            <a:avLst/>
          </a:prstGeom>
          <a:solidFill>
            <a:srgbClr val="FFFF8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Система поощрения </a:t>
            </a:r>
            <a:r>
              <a:rPr lang="ru-RU" sz="1200" b="1" dirty="0"/>
              <a:t>социальной успешности и проявления активной жизненной позиции </a:t>
            </a:r>
            <a:r>
              <a:rPr lang="ru-RU" sz="1400" b="1" dirty="0"/>
              <a:t>обучающихся:</a:t>
            </a:r>
          </a:p>
          <a:p>
            <a:pPr algn="ctr"/>
            <a:r>
              <a:rPr lang="ru-RU" sz="1200" dirty="0"/>
              <a:t>принципы построения системы поощрения, описание форм поощрения (основа из ФОП/ФАОП + описание форм поощрения, используемых в конкретном ОУ)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E347114-B5DC-4E3F-9E95-C3F5ED40D8DD}"/>
              </a:ext>
            </a:extLst>
          </p:cNvPr>
          <p:cNvSpPr/>
          <p:nvPr/>
        </p:nvSpPr>
        <p:spPr>
          <a:xfrm>
            <a:off x="9762854" y="2900530"/>
            <a:ext cx="1939636" cy="2769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Анализ воспитательного процесса:</a:t>
            </a:r>
          </a:p>
          <a:p>
            <a:pPr algn="ctr"/>
            <a:r>
              <a:rPr lang="ru-RU" sz="1200" dirty="0"/>
              <a:t>самоанализ ВР осуществляется по каждому инвариантному и вариативному модулям, обозначенным в РПВ школы, </a:t>
            </a:r>
            <a:r>
              <a:rPr lang="ru-RU" sz="1200" b="1" dirty="0">
                <a:solidFill>
                  <a:srgbClr val="FF0000"/>
                </a:solidFill>
              </a:rPr>
              <a:t>с представлением инструментария оценки качества ВР</a:t>
            </a:r>
          </a:p>
          <a:p>
            <a:pPr algn="ctr"/>
            <a:r>
              <a:rPr lang="ru-RU" sz="1200" b="1" dirty="0"/>
              <a:t>ДОКУМЕНТЫ В ПОМОЩЬ: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hlinkClick r:id="rId5"/>
              </a:rPr>
              <a:t>Анализ воспитательного процесса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3F3F36-2B72-4C69-8712-22F25DCEF457}"/>
              </a:ext>
            </a:extLst>
          </p:cNvPr>
          <p:cNvSpPr/>
          <p:nvPr/>
        </p:nvSpPr>
        <p:spPr>
          <a:xfrm>
            <a:off x="7645966" y="5747463"/>
            <a:ext cx="442774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Вариативность содержания РПВ </a:t>
            </a:r>
            <a:r>
              <a:rPr lang="ru-RU" altLang="zh-CN" sz="14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составляет сформулированное самостоятельно конкретным ОУ описание каждого компонента организационного раздела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400A76-EBFA-43B2-8ED9-76A333CFC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941" y="6310054"/>
            <a:ext cx="420167" cy="369332"/>
          </a:xfrm>
          <a:prstGeom prst="rect">
            <a:avLst/>
          </a:prstGeom>
        </p:spPr>
      </p:pic>
      <p:sp>
        <p:nvSpPr>
          <p:cNvPr id="2" name="Управляющая кнопка: &quot;Назад&quot; или &quot;Предыдущий&quot;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00C581F-2F0A-439B-9C5C-927B0222856C}"/>
              </a:ext>
            </a:extLst>
          </p:cNvPr>
          <p:cNvSpPr/>
          <p:nvPr/>
        </p:nvSpPr>
        <p:spPr>
          <a:xfrm>
            <a:off x="9977795" y="209895"/>
            <a:ext cx="1369078" cy="48283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5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8603880" y="5597607"/>
            <a:ext cx="2726667" cy="1107996"/>
          </a:xfrm>
          <a:prstGeom prst="rect">
            <a:avLst/>
          </a:prstGeom>
          <a:solidFill>
            <a:srgbClr val="96FF75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1400" b="1" dirty="0">
                <a:ea typeface="inpin heiti" panose="00000500000000000000" pitchFamily="2" charset="-122"/>
                <a:sym typeface="inpin heiti" panose="00000500000000000000" pitchFamily="2" charset="-122"/>
              </a:rPr>
              <a:t>Общероссийский модуль </a:t>
            </a:r>
            <a:r>
              <a:rPr lang="ru-RU" altLang="zh-CN" sz="1400" dirty="0">
                <a:ea typeface="inpin heiti" panose="00000500000000000000" pitchFamily="2" charset="-122"/>
                <a:sym typeface="inpin heiti" panose="00000500000000000000" pitchFamily="2" charset="-122"/>
              </a:rPr>
              <a:t>– единое образовательное и воспитательное пространство –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Календарь событий </a:t>
            </a:r>
            <a:endParaRPr lang="ru-RU" altLang="zh-CN" sz="1200" b="1" dirty="0">
              <a:solidFill>
                <a:schemeClr val="accent1">
                  <a:lumMod val="7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Перечень мероприятий 2024-25 год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3346E17-3161-46B6-A990-8FF4F0D96E1C}"/>
              </a:ext>
            </a:extLst>
          </p:cNvPr>
          <p:cNvSpPr/>
          <p:nvPr/>
        </p:nvSpPr>
        <p:spPr>
          <a:xfrm rot="16200000">
            <a:off x="-1119505" y="4612410"/>
            <a:ext cx="3527973" cy="646331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Структурные компоненты КПВР </a:t>
            </a:r>
            <a:r>
              <a:rPr lang="ru-RU" altLang="zh-CN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отражены: 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99BEE35-436F-4E69-9673-04276DA11192}"/>
              </a:ext>
            </a:extLst>
          </p:cNvPr>
          <p:cNvSpPr/>
          <p:nvPr/>
        </p:nvSpPr>
        <p:spPr>
          <a:xfrm rot="5400000">
            <a:off x="9919454" y="4615431"/>
            <a:ext cx="353401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Формирования  перечня в КПВР </a:t>
            </a:r>
            <a:r>
              <a:rPr lang="ru-RU" altLang="zh-CN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взять:</a:t>
            </a:r>
            <a:endParaRPr lang="ru-RU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5AD2B59D-153F-447B-85E9-95184714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343" y="110253"/>
            <a:ext cx="7039155" cy="1235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Приложение к рабочей программе воспитания:                                       календарный план воспитательной работы</a:t>
            </a:r>
            <a:br>
              <a:rPr lang="ru-RU" sz="2400" b="1" dirty="0"/>
            </a:br>
            <a:r>
              <a:rPr lang="ru-RU" sz="1400" b="1" dirty="0"/>
              <a:t>(отражается в организационном разделе  как в составе ООП/АООП, так и размещается на сайте отдельным документом для соответствующих образовательных программ и уровней образования)</a:t>
            </a:r>
            <a:endParaRPr lang="en-UA" sz="2400" b="1" dirty="0"/>
          </a:p>
        </p:txBody>
      </p:sp>
      <p:sp>
        <p:nvSpPr>
          <p:cNvPr id="47" name="矩形 94">
            <a:extLst>
              <a:ext uri="{FF2B5EF4-FFF2-40B4-BE49-F238E27FC236}">
                <a16:creationId xmlns:a16="http://schemas.microsoft.com/office/drawing/2014/main" id="{EC061D72-DA32-4D35-B9A4-48F689DBB48E}"/>
              </a:ext>
            </a:extLst>
          </p:cNvPr>
          <p:cNvSpPr/>
          <p:nvPr/>
        </p:nvSpPr>
        <p:spPr>
          <a:xfrm>
            <a:off x="1000394" y="4955692"/>
            <a:ext cx="2726667" cy="1743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r>
              <a:rPr lang="ru-RU" altLang="zh-CN" sz="1400" b="1" dirty="0">
                <a:ea typeface="微软雅黑" panose="020B0503020204020204" pitchFamily="34" charset="-122"/>
              </a:rPr>
              <a:t>Федеральный календарный план ВР в составе ФАОП НОО/ООО                                      </a:t>
            </a:r>
            <a:r>
              <a:rPr lang="ru-RU" altLang="zh-CN" sz="1200" dirty="0">
                <a:ea typeface="微软雅黑" panose="020B0503020204020204" pitchFamily="34" charset="-122"/>
              </a:rPr>
              <a:t>(</a:t>
            </a:r>
            <a:r>
              <a:rPr lang="ru-RU" altLang="zh-CN" sz="1200" dirty="0"/>
              <a:t>включен в ФАОП НОО/ООО и является её структурным элементом в рамках организационного раздела)</a:t>
            </a:r>
            <a:r>
              <a:rPr lang="en-US" altLang="zh-CN" sz="1200" dirty="0"/>
              <a:t> </a:t>
            </a:r>
            <a:r>
              <a:rPr lang="ru-RU" altLang="zh-CN" sz="1200" dirty="0"/>
              <a:t>- 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https://disk.yandex.ru/d/yrsBR2sHP7Czzg</a:t>
            </a:r>
          </a:p>
        </p:txBody>
      </p:sp>
      <p:sp>
        <p:nvSpPr>
          <p:cNvPr id="48" name="矩形 111">
            <a:extLst>
              <a:ext uri="{FF2B5EF4-FFF2-40B4-BE49-F238E27FC236}">
                <a16:creationId xmlns:a16="http://schemas.microsoft.com/office/drawing/2014/main" id="{B72F7EE2-00AE-4518-9160-E2556A644C07}"/>
              </a:ext>
            </a:extLst>
          </p:cNvPr>
          <p:cNvSpPr/>
          <p:nvPr/>
        </p:nvSpPr>
        <p:spPr>
          <a:xfrm>
            <a:off x="993018" y="3171590"/>
            <a:ext cx="2726667" cy="17746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111567" tIns="55783" rIns="111567" bIns="55783" rtlCol="0">
            <a:spAutoFit/>
          </a:bodyPr>
          <a:lstStyle/>
          <a:p>
            <a:pPr algn="ctr"/>
            <a:r>
              <a:rPr lang="ru-RU" altLang="zh-CN" sz="1400" b="1" dirty="0">
                <a:ea typeface="微软雅黑" panose="020B0503020204020204" pitchFamily="34" charset="-122"/>
              </a:rPr>
              <a:t>Федеральный календарный план ВР в составе ФОП НОО/ООО/СОО                              </a:t>
            </a:r>
            <a:r>
              <a:rPr lang="ru-RU" altLang="zh-CN" sz="1200" dirty="0">
                <a:ea typeface="微软雅黑" panose="020B0503020204020204" pitchFamily="34" charset="-122"/>
              </a:rPr>
              <a:t>(</a:t>
            </a:r>
            <a:r>
              <a:rPr lang="ru-RU" altLang="zh-CN" sz="1200" dirty="0"/>
              <a:t>включен в ФОП НОО/ООО/СОО и является её структурным элементом в рамках организационного радела</a:t>
            </a:r>
            <a:r>
              <a:rPr lang="ru-RU" altLang="zh-CN" sz="1200" b="1" dirty="0">
                <a:ea typeface="微软雅黑" panose="020B0503020204020204" pitchFamily="34" charset="-122"/>
              </a:rPr>
              <a:t>) </a:t>
            </a:r>
            <a:r>
              <a:rPr lang="ru-RU" altLang="zh-CN" sz="1400" b="1" dirty="0">
                <a:ea typeface="微软雅黑" panose="020B0503020204020204" pitchFamily="34" charset="-122"/>
              </a:rPr>
              <a:t>- 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https://disk.yandex.ru/d/MbofHCKmW5r4nA</a:t>
            </a:r>
            <a:endParaRPr lang="ru-RU" altLang="zh-CN" sz="1400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7F35A2-4588-49F7-9B99-E860F03D8635}"/>
              </a:ext>
            </a:extLst>
          </p:cNvPr>
          <p:cNvSpPr txBox="1"/>
          <p:nvPr/>
        </p:nvSpPr>
        <p:spPr>
          <a:xfrm>
            <a:off x="8603879" y="3198871"/>
            <a:ext cx="2726667" cy="1107996"/>
          </a:xfrm>
          <a:prstGeom prst="rect">
            <a:avLst/>
          </a:prstGeom>
          <a:solidFill>
            <a:srgbClr val="96FF75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1400" b="1" dirty="0">
                <a:ea typeface="inpin heiti" panose="00000500000000000000" pitchFamily="2" charset="-122"/>
                <a:sym typeface="inpin heiti" panose="00000500000000000000" pitchFamily="2" charset="-122"/>
              </a:rPr>
              <a:t>Региональный модуль </a:t>
            </a:r>
            <a:r>
              <a:rPr lang="ru-RU" altLang="zh-CN" sz="1400" dirty="0">
                <a:ea typeface="inpin heiti" panose="00000500000000000000" pitchFamily="2" charset="-122"/>
                <a:sym typeface="inpin heiti" panose="00000500000000000000" pitchFamily="2" charset="-122"/>
              </a:rPr>
              <a:t>– план региональных мероприятий - </a:t>
            </a:r>
            <a:r>
              <a:rPr lang="ru-RU" altLang="zh-CN" sz="1200" b="1" dirty="0">
                <a:solidFill>
                  <a:schemeClr val="accent1">
                    <a:lumMod val="7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Календарь мероприятий по ВР (Самарская область)</a:t>
            </a:r>
            <a:endParaRPr lang="ru-RU" altLang="zh-CN" sz="1200" b="1" dirty="0">
              <a:solidFill>
                <a:schemeClr val="accent1">
                  <a:lumMod val="7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ctr"/>
            <a:endParaRPr lang="ru-RU" altLang="zh-CN" sz="1400" dirty="0"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D69C5759-B252-45C5-BCD0-39C146F52FA6}"/>
              </a:ext>
            </a:extLst>
          </p:cNvPr>
          <p:cNvSpPr/>
          <p:nvPr/>
        </p:nvSpPr>
        <p:spPr>
          <a:xfrm>
            <a:off x="293605" y="2101632"/>
            <a:ext cx="343345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Модули РПВ</a:t>
            </a:r>
            <a:r>
              <a:rPr lang="ru-RU" altLang="zh-CN" sz="12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</a:t>
            </a: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(их названия и количество),                    а также </a:t>
            </a:r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перечисленные названия видов/форм воспитательной работы </a:t>
            </a: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их рамках должны быть также </a:t>
            </a:r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отражены в календарном плане ВР </a:t>
            </a:r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соответствующих модулях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1420E08E-9C59-4B96-BD02-3DEF611CAD3E}"/>
              </a:ext>
            </a:extLst>
          </p:cNvPr>
          <p:cNvSpPr/>
          <p:nvPr/>
        </p:nvSpPr>
        <p:spPr>
          <a:xfrm>
            <a:off x="8576170" y="2119348"/>
            <a:ext cx="343345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altLang="zh-CN" sz="1200" b="1" dirty="0">
                <a:solidFill>
                  <a:srgbClr val="FF0000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Вариативность содержания КПВР </a:t>
            </a:r>
          </a:p>
          <a:p>
            <a:pPr algn="r"/>
            <a:r>
              <a:rPr lang="ru-RU" altLang="zh-CN" sz="12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составляют мероприятия/события кроме указанных в ФРПВ и ФКПВР в составе ФОП/ФАОП на разных уровнях образования</a:t>
            </a:r>
          </a:p>
          <a:p>
            <a:pPr algn="r"/>
            <a:endParaRPr lang="ru-RU" altLang="zh-CN" sz="1200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5627F51-5D29-4ABE-89A8-9914E1675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53" y="2106805"/>
            <a:ext cx="379139" cy="369332"/>
          </a:xfrm>
          <a:prstGeom prst="rect">
            <a:avLst/>
          </a:prstGeom>
        </p:spPr>
      </p:pic>
      <p:sp>
        <p:nvSpPr>
          <p:cNvPr id="67" name="Oval 6">
            <a:extLst>
              <a:ext uri="{FF2B5EF4-FFF2-40B4-BE49-F238E27FC236}">
                <a16:creationId xmlns:a16="http://schemas.microsoft.com/office/drawing/2014/main" id="{08F16B9D-7B16-4A40-AC27-A2DF51BB99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62403" y="2820969"/>
            <a:ext cx="3986966" cy="1494468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altLang="zh-CN" sz="14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Перечень </a:t>
            </a:r>
          </a:p>
          <a:p>
            <a:pPr algn="ctr"/>
            <a:r>
              <a:rPr lang="ru-RU" altLang="zh-CN" sz="14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дел/событий/мероприятий </a:t>
            </a:r>
          </a:p>
          <a:p>
            <a:pPr algn="ctr"/>
            <a:r>
              <a:rPr lang="ru-RU" altLang="zh-CN" sz="14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по каждому модулю РПВ </a:t>
            </a:r>
          </a:p>
          <a:p>
            <a:pPr algn="ctr"/>
            <a:r>
              <a:rPr lang="ru-RU" altLang="zh-CN" sz="14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(инвариантным и вариативным) </a:t>
            </a:r>
          </a:p>
          <a:p>
            <a:pPr algn="ctr"/>
            <a:r>
              <a:rPr lang="ru-RU" altLang="zh-CN" sz="14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и уровням образования </a:t>
            </a:r>
          </a:p>
          <a:p>
            <a:pPr algn="ctr"/>
            <a:r>
              <a:rPr lang="ru-RU" altLang="zh-CN" sz="14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(НОО/ООО/СОО)</a:t>
            </a:r>
          </a:p>
        </p:txBody>
      </p:sp>
      <p:sp>
        <p:nvSpPr>
          <p:cNvPr id="68" name="Oval 6">
            <a:extLst>
              <a:ext uri="{FF2B5EF4-FFF2-40B4-BE49-F238E27FC236}">
                <a16:creationId xmlns:a16="http://schemas.microsoft.com/office/drawing/2014/main" id="{41055D5B-0FDE-4FA5-8933-656AFE29FB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85682" y="5171505"/>
            <a:ext cx="3986966" cy="1494468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altLang="zh-CN" sz="1400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  <a:p>
            <a:pPr algn="ctr"/>
            <a:r>
              <a:rPr lang="ru-RU" altLang="zh-CN" sz="14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Перечень основных государственных и </a:t>
            </a:r>
          </a:p>
          <a:p>
            <a:pPr algn="ctr"/>
            <a:r>
              <a:rPr lang="ru-RU" altLang="zh-CN" sz="14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народных праздников, памятных дат </a:t>
            </a:r>
          </a:p>
          <a:p>
            <a:pPr algn="ctr"/>
            <a:r>
              <a:rPr lang="ru-RU" altLang="zh-CN" sz="14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календарном плане ВР</a:t>
            </a:r>
          </a:p>
          <a:p>
            <a:pPr algn="ctr"/>
            <a:endParaRPr lang="ru-RU" altLang="zh-CN" sz="1400" dirty="0"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69" name="Picture 4" descr="Picture background">
            <a:extLst>
              <a:ext uri="{FF2B5EF4-FFF2-40B4-BE49-F238E27FC236}">
                <a16:creationId xmlns:a16="http://schemas.microsoft.com/office/drawing/2014/main" id="{C8A8751C-1726-4491-A9E6-BA0566DA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1" y="4534486"/>
            <a:ext cx="611187" cy="4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07CDE65-DC53-4EA6-9D62-B9FE5EEA7AA7}"/>
              </a:ext>
            </a:extLst>
          </p:cNvPr>
          <p:cNvSpPr/>
          <p:nvPr/>
        </p:nvSpPr>
        <p:spPr>
          <a:xfrm>
            <a:off x="4462436" y="1699507"/>
            <a:ext cx="343345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sz="16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КПВР ОУ</a:t>
            </a:r>
            <a:r>
              <a:rPr lang="ru-RU" altLang="zh-CN" sz="16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и </a:t>
            </a:r>
            <a:r>
              <a:rPr lang="ru-RU" altLang="zh-CN" sz="1600" b="1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КПВР в составе ООП/АООП </a:t>
            </a:r>
          </a:p>
          <a:p>
            <a:pPr algn="ctr"/>
            <a:r>
              <a:rPr lang="ru-RU" altLang="zh-CN" sz="1400" dirty="0"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на разных уровнях образования (и нозологической группы)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F9715A-38E3-4951-85E5-690E7703A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805" y="2132870"/>
            <a:ext cx="379139" cy="3693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BB37E5-C746-4E02-8D3D-6CED4AA1DBEB}"/>
              </a:ext>
            </a:extLst>
          </p:cNvPr>
          <p:cNvSpPr txBox="1"/>
          <p:nvPr/>
        </p:nvSpPr>
        <p:spPr>
          <a:xfrm>
            <a:off x="8620253" y="4452293"/>
            <a:ext cx="2726667" cy="954107"/>
          </a:xfrm>
          <a:prstGeom prst="rect">
            <a:avLst/>
          </a:prstGeom>
          <a:solidFill>
            <a:srgbClr val="8BFF8B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1400" b="1" dirty="0">
                <a:ea typeface="inpin heiti" panose="00000500000000000000" pitchFamily="2" charset="-122"/>
                <a:sym typeface="inpin heiti" panose="00000500000000000000" pitchFamily="2" charset="-122"/>
              </a:rPr>
              <a:t>Школьный модуль </a:t>
            </a:r>
            <a:r>
              <a:rPr lang="ru-RU" altLang="zh-CN" sz="1400" dirty="0">
                <a:ea typeface="inpin heiti" panose="00000500000000000000" pitchFamily="2" charset="-122"/>
                <a:sym typeface="inpin heiti" panose="00000500000000000000" pitchFamily="2" charset="-122"/>
              </a:rPr>
              <a:t>– план мероприятий с учетом специфики ОУ </a:t>
            </a:r>
            <a:endParaRPr lang="ru-RU" altLang="zh-CN" sz="1200" b="1" dirty="0">
              <a:solidFill>
                <a:schemeClr val="accent1">
                  <a:lumMod val="7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ctr"/>
            <a:endParaRPr lang="ru-RU" altLang="zh-CN" sz="1400" dirty="0"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3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71BC6A-651A-40BF-A588-52C07D50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10" y="192027"/>
            <a:ext cx="7905179" cy="586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Часто встречающиеся проблемы по результатам выборочной проверки РПВ и КПВР</a:t>
            </a:r>
            <a:endParaRPr lang="en-UA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997199-CFC1-4492-9FD3-3D7B357BC42C}"/>
              </a:ext>
            </a:extLst>
          </p:cNvPr>
          <p:cNvSpPr/>
          <p:nvPr/>
        </p:nvSpPr>
        <p:spPr>
          <a:xfrm>
            <a:off x="9868620" y="4714545"/>
            <a:ext cx="257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>
              <a:spcBef>
                <a:spcPts val="20"/>
              </a:spcBef>
              <a:spcAft>
                <a:spcPts val="0"/>
              </a:spcAft>
            </a:pPr>
            <a:r>
              <a:rPr lang="ru-RU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ПРОВЕРЬТЕ!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44CFF-9258-4BFA-9639-012E1EA53D55}"/>
              </a:ext>
            </a:extLst>
          </p:cNvPr>
          <p:cNvSpPr txBox="1"/>
          <p:nvPr/>
        </p:nvSpPr>
        <p:spPr>
          <a:xfrm>
            <a:off x="2354656" y="898116"/>
            <a:ext cx="88011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отсутствие РПВ и КПВР на 2024-2025 </a:t>
            </a:r>
            <a:r>
              <a:rPr lang="ru-RU" altLang="zh-CN" sz="1400" dirty="0" err="1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уч.г</a:t>
            </a: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. на сайте ОУ (как отдельными документами, так и в качестве структурных элементов ООП/АООП)</a:t>
            </a:r>
            <a:endParaRPr lang="ru-RU" altLang="zh-CN" sz="1400" b="1" dirty="0">
              <a:solidFill>
                <a:schemeClr val="bg1"/>
              </a:solidFill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наличие актуальных РПВ и КПВР как структурных элементов в ООП/АООП, но не сделана их замена в отдельных вкладках подразделов по уровням образования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подразделах по ООП/АООП каждого уровня образования размещен КПВР на все уровни 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подразделах по ООП/АООП каждого уровня образования размещена отдельная вкладка для РПВ, которая открывается не на указанной странице ООП/АООП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РПВ и КПВР наименования модулей не соответствуют требованиям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наименования модулей КПВР и РПВ не соотносятся друг с другом (могут иметь разное название, перечень модулей разный – указанные в КПВР отсутствуют в РПВ и наоборот)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РПВ и КПВР представлены не все инвариантные модули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в КПВР и РПВ отсутствует перечень основных государственных и народных праздников, памятных дат на 2024-2025 </a:t>
            </a:r>
            <a:r>
              <a:rPr lang="ru-RU" altLang="zh-CN" sz="1400" dirty="0" err="1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уч.г</a:t>
            </a: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., а также не отражены основные мероприятия из перечня мероприятий, рекомендуемых к реализации в рамках КПВР на 2024-2025 </a:t>
            </a:r>
            <a:r>
              <a:rPr lang="ru-RU" altLang="zh-CN" sz="1400" dirty="0" err="1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уч.г</a:t>
            </a: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отсутствие в АООП РПВ и КПВР как структурных элементов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отсутствие информации об утверждении РПВ с участием коллегиальных органов ОУ: </a:t>
            </a:r>
            <a:r>
              <a:rPr lang="ru-RU" altLang="zh-CN" sz="1400" dirty="0" err="1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пед.совета</a:t>
            </a: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, совета обучающихся и совета родителей (законных представителей) и отсутствия  указания их протоколов, а также приказа директора</a:t>
            </a:r>
          </a:p>
          <a:p>
            <a:pPr marL="285750" indent="-285750">
              <a:buFontTx/>
              <a:buChar char="-"/>
            </a:pPr>
            <a:r>
              <a:rPr lang="ru-RU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отсутствует КПВР в рамках организационного раздела ООП/АООП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A6C866-E6CC-41D7-985D-88435FEF7E7A}"/>
              </a:ext>
            </a:extLst>
          </p:cNvPr>
          <p:cNvSpPr/>
          <p:nvPr/>
        </p:nvSpPr>
        <p:spPr>
          <a:xfrm>
            <a:off x="6343291" y="5539883"/>
            <a:ext cx="57164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Рабочая программа воспитания </a:t>
            </a:r>
            <a:r>
              <a:rPr lang="ru-RU" sz="1200" dirty="0">
                <a:solidFill>
                  <a:srgbClr val="000000"/>
                </a:solidFill>
              </a:rPr>
              <a:t>включена в состав основной образовательной программы в соответствии с частью 1 статьи 12.1 Федерального закона от 29 декабря 2012 г. № 273-ФЗ «Об образовании в Российской Федерации», </a:t>
            </a:r>
            <a:r>
              <a:rPr lang="ru-RU" sz="1200" dirty="0">
                <a:solidFill>
                  <a:srgbClr val="FF0000"/>
                </a:solidFill>
              </a:rPr>
              <a:t>размещена в основной образовательной программе начального общего образования на страницах 55-90</a:t>
            </a:r>
            <a:r>
              <a:rPr lang="ru-RU" sz="1200" dirty="0">
                <a:solidFill>
                  <a:srgbClr val="000000"/>
                </a:solidFill>
              </a:rPr>
              <a:t> (электронный документ – </a:t>
            </a:r>
            <a:r>
              <a:rPr lang="ru-RU" sz="1200" b="1" dirty="0">
                <a:solidFill>
                  <a:srgbClr val="FF0000"/>
                </a:solidFill>
              </a:rPr>
              <a:t>ссылка должна открываться на указанных страницах в рамках ООП НОО</a:t>
            </a:r>
            <a:r>
              <a:rPr lang="ru-RU" sz="1200" dirty="0">
                <a:solidFill>
                  <a:srgbClr val="000000"/>
                </a:solidFill>
              </a:rPr>
              <a:t>)</a:t>
            </a: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1B2A5E-9420-4E3F-89BF-04A491030D81}"/>
              </a:ext>
            </a:extLst>
          </p:cNvPr>
          <p:cNvSpPr/>
          <p:nvPr/>
        </p:nvSpPr>
        <p:spPr>
          <a:xfrm>
            <a:off x="848010" y="5216717"/>
            <a:ext cx="10377577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Календарный план воспитательной работы </a:t>
            </a:r>
            <a:r>
              <a:rPr lang="ru-RU" sz="1200" b="1" dirty="0">
                <a:solidFill>
                  <a:srgbClr val="FF0000"/>
                </a:solidFill>
              </a:rPr>
              <a:t>начального общего образования </a:t>
            </a:r>
            <a:r>
              <a:rPr lang="ru-RU" sz="1200" b="1" dirty="0">
                <a:solidFill>
                  <a:srgbClr val="000000"/>
                </a:solidFill>
              </a:rPr>
              <a:t>на </a:t>
            </a:r>
            <a:r>
              <a:rPr lang="ru-RU" sz="1200" b="1" dirty="0">
                <a:solidFill>
                  <a:srgbClr val="FF0000"/>
                </a:solidFill>
              </a:rPr>
              <a:t>2024-2025</a:t>
            </a:r>
            <a:r>
              <a:rPr lang="ru-RU" sz="1200" b="1" dirty="0">
                <a:solidFill>
                  <a:srgbClr val="000000"/>
                </a:solidFill>
              </a:rPr>
              <a:t> учебный год</a:t>
            </a:r>
            <a:r>
              <a:rPr lang="ru-RU" sz="1200" dirty="0">
                <a:solidFill>
                  <a:srgbClr val="000000"/>
                </a:solidFill>
              </a:rPr>
              <a:t> (электронный документ – </a:t>
            </a:r>
            <a:r>
              <a:rPr lang="ru-RU" sz="1200" b="1" dirty="0">
                <a:solidFill>
                  <a:srgbClr val="FF0000"/>
                </a:solidFill>
              </a:rPr>
              <a:t>ссылка на КПВР НОО</a:t>
            </a:r>
            <a:r>
              <a:rPr lang="ru-RU" sz="1200" dirty="0">
                <a:solidFill>
                  <a:srgbClr val="000000"/>
                </a:solidFill>
              </a:rPr>
              <a:t>)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7A0DCD-30D0-47B8-99E2-314FF981C106}"/>
              </a:ext>
            </a:extLst>
          </p:cNvPr>
          <p:cNvSpPr/>
          <p:nvPr/>
        </p:nvSpPr>
        <p:spPr>
          <a:xfrm>
            <a:off x="132272" y="5539883"/>
            <a:ext cx="6096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</a:rPr>
              <a:t>Рабочая программа воспитания </a:t>
            </a:r>
            <a:r>
              <a:rPr lang="ru-RU" sz="1200" dirty="0">
                <a:solidFill>
                  <a:srgbClr val="000000"/>
                </a:solidFill>
              </a:rPr>
              <a:t>в соответствии с частью 1 статьи 12.1 Федерального закона от 29 декабря 2012 г. № 273-ФЗ «Об образовании в Российской Федерации», размещена </a:t>
            </a:r>
            <a:r>
              <a:rPr lang="ru-RU" sz="1200" dirty="0">
                <a:solidFill>
                  <a:srgbClr val="FF0000"/>
                </a:solidFill>
              </a:rPr>
              <a:t>в составе адаптированной общеобразовательной программы начального общего образования для слабовидящих обучающихся (вариант 4.2) на страницах 253-267 </a:t>
            </a:r>
            <a:r>
              <a:rPr lang="ru-RU" sz="1200" dirty="0">
                <a:solidFill>
                  <a:srgbClr val="000000"/>
                </a:solidFill>
              </a:rPr>
              <a:t>(электронный документ - </a:t>
            </a:r>
            <a:r>
              <a:rPr lang="ru-RU" sz="1200" b="1" dirty="0">
                <a:solidFill>
                  <a:srgbClr val="FF0000"/>
                </a:solidFill>
              </a:rPr>
              <a:t>ссылка должна открываться на указанных страницах в рамках АООП НОО для слабовидящих обучающихся</a:t>
            </a:r>
            <a:r>
              <a:rPr lang="ru-RU" sz="1200" dirty="0">
                <a:solidFill>
                  <a:srgbClr val="000000"/>
                </a:solidFill>
              </a:rPr>
              <a:t>)</a:t>
            </a:r>
            <a:endParaRPr lang="ru-RU" dirty="0"/>
          </a:p>
        </p:txBody>
      </p:sp>
      <p:sp>
        <p:nvSpPr>
          <p:cNvPr id="11" name="矩形 111">
            <a:extLst>
              <a:ext uri="{FF2B5EF4-FFF2-40B4-BE49-F238E27FC236}">
                <a16:creationId xmlns:a16="http://schemas.microsoft.com/office/drawing/2014/main" id="{3F1D3145-E1FE-4F67-ACE3-88CC2663D555}"/>
              </a:ext>
            </a:extLst>
          </p:cNvPr>
          <p:cNvSpPr/>
          <p:nvPr/>
        </p:nvSpPr>
        <p:spPr>
          <a:xfrm>
            <a:off x="159225" y="2835814"/>
            <a:ext cx="1997379" cy="2174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111567" tIns="55783" rIns="111567" bIns="55783" rtlCol="0">
            <a:spAutoFit/>
          </a:bodyPr>
          <a:lstStyle/>
          <a:p>
            <a:r>
              <a:rPr lang="ru-RU" altLang="zh-CN" sz="1200" b="1" dirty="0">
                <a:ea typeface="微软雅黑" panose="020B0503020204020204" pitchFamily="34" charset="-122"/>
                <a:cs typeface="Calibri" panose="020F0502020204030204" pitchFamily="34" charset="0"/>
              </a:rPr>
              <a:t>На сайте ОУ РПВ и КПВР: </a:t>
            </a:r>
          </a:p>
          <a:p>
            <a:r>
              <a:rPr lang="ru-RU" altLang="zh-CN" sz="1200" dirty="0">
                <a:ea typeface="微软雅黑" panose="020B0503020204020204" pitchFamily="34" charset="-122"/>
                <a:cs typeface="Calibri" panose="020F0502020204030204" pitchFamily="34" charset="0"/>
              </a:rPr>
              <a:t>1. Отражены в составе документов ОПП/АООП каждого уровня образования/   нозологической группы      </a:t>
            </a:r>
            <a:r>
              <a:rPr lang="ru-RU" altLang="zh-CN" sz="1400" b="1" dirty="0">
                <a:ea typeface="微软雅黑" panose="020B0503020204020204" pitchFamily="34" charset="-122"/>
                <a:cs typeface="Calibri" panose="020F0502020204030204" pitchFamily="34" charset="0"/>
              </a:rPr>
              <a:t>+</a:t>
            </a:r>
          </a:p>
          <a:p>
            <a:r>
              <a:rPr lang="ru-RU" altLang="zh-CN" sz="1200" dirty="0">
                <a:ea typeface="微软雅黑" panose="020B0503020204020204" pitchFamily="34" charset="-122"/>
                <a:cs typeface="Calibri" panose="020F0502020204030204" pitchFamily="34" charset="0"/>
              </a:rPr>
              <a:t>2. Отдельными файлами в соответствующих подразделах (примеры ниже)</a:t>
            </a:r>
          </a:p>
        </p:txBody>
      </p:sp>
      <p:sp>
        <p:nvSpPr>
          <p:cNvPr id="12" name="Стрелка: вправо с вырезом 11">
            <a:extLst>
              <a:ext uri="{FF2B5EF4-FFF2-40B4-BE49-F238E27FC236}">
                <a16:creationId xmlns:a16="http://schemas.microsoft.com/office/drawing/2014/main" id="{0C8B41C3-3705-4075-88DE-311D4010918B}"/>
              </a:ext>
            </a:extLst>
          </p:cNvPr>
          <p:cNvSpPr/>
          <p:nvPr/>
        </p:nvSpPr>
        <p:spPr>
          <a:xfrm rot="5400000">
            <a:off x="1724658" y="4821585"/>
            <a:ext cx="466591" cy="252512"/>
          </a:xfrm>
          <a:prstGeom prst="notchedRightArrow">
            <a:avLst/>
          </a:prstGeom>
          <a:solidFill>
            <a:srgbClr val="CC33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2173</Words>
  <Application>Microsoft Office PowerPoint</Application>
  <PresentationFormat>Широкоэкранный</PresentationFormat>
  <Paragraphs>206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等线</vt:lpstr>
      <vt:lpstr>微软雅黑</vt:lpstr>
      <vt:lpstr>华文新魏</vt:lpstr>
      <vt:lpstr>Arial</vt:lpstr>
      <vt:lpstr>Calibri</vt:lpstr>
      <vt:lpstr>Calibri Light</vt:lpstr>
      <vt:lpstr>inpin heiti</vt:lpstr>
      <vt:lpstr>Office Theme</vt:lpstr>
      <vt:lpstr>Методический конструктор  рабочей программы воспитания,  как инструмент ее разработки и самоанализа</vt:lpstr>
      <vt:lpstr>Федеральные рабочие программы воспитания (далее – ФРПВ) в ФОП или ФАОП  -                                          основа рабочих программ воспитания как структурных элементов ООП или АООП</vt:lpstr>
      <vt:lpstr>Рабочая программа воспитания  (далее – РПВ)</vt:lpstr>
      <vt:lpstr>Содержание и пояснительная записка рабочей программы воспитания</vt:lpstr>
      <vt:lpstr>СТРУКТУРА РАБОЧЕЙ ПРОГРАММЫ ВОСПИТАНИЯ Раздел 1. Целевой раздел</vt:lpstr>
      <vt:lpstr>СТРУКТУРА РАБОЧЕЙ ПРОГРАММЫ ВОСПИТАНИЯ Раздел 2. Содержательный раздел</vt:lpstr>
      <vt:lpstr>СТРУКТУРА РАБОЧЕЙ ПРОГРАММЫ ВОСПИТАНИЯ Раздел 3. Организационный раздел</vt:lpstr>
      <vt:lpstr>Приложение к рабочей программе воспитания:                                       календарный план воспитательной работы (отражается в организационном разделе  как в составе ООП/АООП, так и размещается на сайте отдельным документом для соответствующих образовательных программ и уровней образования)</vt:lpstr>
      <vt:lpstr>Часто встречающиеся проблемы по результатам выборочной проверки РПВ и КПВР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Елена Бунина</cp:lastModifiedBy>
  <cp:revision>335</cp:revision>
  <dcterms:created xsi:type="dcterms:W3CDTF">2023-02-12T09:35:53Z</dcterms:created>
  <dcterms:modified xsi:type="dcterms:W3CDTF">2024-10-24T12:27:03Z</dcterms:modified>
</cp:coreProperties>
</file>