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5" r:id="rId3"/>
    <p:sldId id="285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0" r:id="rId22"/>
    <p:sldId id="281" r:id="rId23"/>
    <p:sldId id="282" r:id="rId24"/>
    <p:sldId id="274" r:id="rId25"/>
    <p:sldId id="276" r:id="rId26"/>
    <p:sldId id="279" r:id="rId27"/>
    <p:sldId id="277" r:id="rId28"/>
    <p:sldId id="278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5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38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3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96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4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3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4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3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8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2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5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2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774AA-AD14-421D-A9B2-3C760C7BDD7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085651-CBE6-43BA-8AF9-3D07E8EE7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1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EC908-CF0D-46B9-823C-B1C176C5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Готовимся к ОГЭ по физике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64F14-94C7-4836-A86A-B255346E4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1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E2945-19A6-450C-B6AB-7AF5DE46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365125"/>
            <a:ext cx="11688417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Проведение прямых измерений с использованием стандартных измерительных приборов: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F1395-2D49-4D33-AA60-CDD4D798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825624"/>
            <a:ext cx="11476382" cy="4853471"/>
          </a:xfrm>
        </p:spPr>
        <p:txBody>
          <a:bodyPr>
            <a:normAutofit/>
          </a:bodyPr>
          <a:lstStyle/>
          <a:p>
            <a:r>
              <a:rPr lang="ru-RU" dirty="0"/>
              <a:t>линейки, весов, динамометра, мензурки (измерительного цилиндра), амперметра, вольтметра, секундомера (часов). </a:t>
            </a:r>
          </a:p>
          <a:p>
            <a:pPr marL="0" indent="0">
              <a:buNone/>
            </a:pPr>
            <a:r>
              <a:rPr lang="ru-RU" dirty="0"/>
              <a:t>Предмет оценки:</a:t>
            </a:r>
          </a:p>
          <a:p>
            <a:r>
              <a:rPr lang="ru-RU" dirty="0"/>
              <a:t>правильное включение или установка прибора, </a:t>
            </a:r>
          </a:p>
          <a:p>
            <a:r>
              <a:rPr lang="ru-RU" dirty="0"/>
              <a:t>определение его цены деления и выполнение правил снятия показания прибора или измерительного инструмента,</a:t>
            </a:r>
          </a:p>
          <a:p>
            <a:r>
              <a:rPr lang="ru-RU" dirty="0"/>
              <a:t> запись результата прямого измерения с указанием </a:t>
            </a:r>
            <a:r>
              <a:rPr lang="ru-RU" b="1" dirty="0"/>
              <a:t>абсолютной погрешности</a:t>
            </a:r>
            <a:r>
              <a:rPr lang="ru-RU" dirty="0"/>
              <a:t>, представленной </a:t>
            </a:r>
            <a:r>
              <a:rPr lang="ru-RU" b="1" dirty="0"/>
              <a:t>в тексте задания</a:t>
            </a:r>
            <a:r>
              <a:rPr lang="ru-RU" dirty="0"/>
              <a:t>. </a:t>
            </a:r>
          </a:p>
          <a:p>
            <a:r>
              <a:rPr lang="ru-RU" dirty="0"/>
              <a:t>Оценка </a:t>
            </a:r>
            <a:r>
              <a:rPr lang="ru-RU" b="1" dirty="0"/>
              <a:t>погрешностей косвенных измерений </a:t>
            </a:r>
            <a:r>
              <a:rPr lang="ru-RU" dirty="0"/>
              <a:t>при выполнении экспериментального задания </a:t>
            </a:r>
            <a:r>
              <a:rPr lang="ru-RU" b="1" dirty="0"/>
              <a:t>не требуется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3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C0E7F-CEB2-439A-8D3C-85CD2250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0418"/>
            <a:ext cx="590384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Экспериментальное задание на проверку умения проводить косвенные измерения физических величин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839E50-D35B-4BAA-9B54-BD6A726F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" y="260418"/>
            <a:ext cx="5903844" cy="65975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8AE8E3-5A66-44C4-8EEB-825835E9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30" y="2045714"/>
            <a:ext cx="6311646" cy="14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9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8ACEC-11FF-4A17-9281-52790309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816" y="503582"/>
            <a:ext cx="6124604" cy="1007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Экспериментальное задания на проверку умения проводить исследование зависимости одной физической величины от другой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20FC8F-F7C6-46AB-87E3-B9CCB255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0" y="119269"/>
            <a:ext cx="6250046" cy="65701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169E5A-AA1A-4BF3-9A52-F9CB36DD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626" y="2454962"/>
            <a:ext cx="5854374" cy="15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4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F5A7FC-E5AF-4E1D-829F-C5D62326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315074"/>
            <a:ext cx="6069518" cy="31139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5B2020-D885-4FA1-9029-0DD20E3A6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894" y="315074"/>
            <a:ext cx="5763106" cy="59695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F7840-5ADA-42B0-8778-12520160B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88" y="3869412"/>
            <a:ext cx="6029806" cy="2796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2A0E8-CCC6-46A1-96AD-3E113285CABD}"/>
              </a:ext>
            </a:extLst>
          </p:cNvPr>
          <p:cNvSpPr txBox="1"/>
          <p:nvPr/>
        </p:nvSpPr>
        <p:spPr>
          <a:xfrm>
            <a:off x="410817" y="3538030"/>
            <a:ext cx="214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ОЦЕНИТЕ</a:t>
            </a:r>
          </a:p>
        </p:txBody>
      </p:sp>
    </p:spTree>
    <p:extLst>
      <p:ext uri="{BB962C8B-B14F-4D97-AF65-F5344CB8AC3E}">
        <p14:creationId xmlns:p14="http://schemas.microsoft.com/office/powerpoint/2010/main" val="264269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D49199-E970-4D59-8F03-D04D4E9FB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652764"/>
            <a:ext cx="9286000" cy="52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4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690FDF-FB09-4D27-A75C-C7CC40E2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9" y="185530"/>
            <a:ext cx="7330762" cy="27166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9204F0-4582-4441-9403-E8CDA018C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44" y="2945679"/>
            <a:ext cx="7326869" cy="21299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DF40B-7490-43A5-9230-1FFD22600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651804"/>
            <a:ext cx="6963149" cy="21299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F5F459-D3AB-4BE9-9F9F-36BC4C332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167" y="4728097"/>
            <a:ext cx="7113462" cy="21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0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524E34-308F-4DA1-B794-C891746E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237560"/>
            <a:ext cx="6346819" cy="31914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056B5E-6001-4AFE-9FAD-0BA8C629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47" y="3798332"/>
            <a:ext cx="6105861" cy="2351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E627CF-5757-41B7-8CA5-D4DB2D2C3627}"/>
              </a:ext>
            </a:extLst>
          </p:cNvPr>
          <p:cNvSpPr txBox="1"/>
          <p:nvPr/>
        </p:nvSpPr>
        <p:spPr>
          <a:xfrm>
            <a:off x="543339" y="3429000"/>
            <a:ext cx="123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 балла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E3883-0043-4B83-B02E-A2AF858D4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82" y="237560"/>
            <a:ext cx="6094808" cy="26514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9937F-5FAA-4A67-9F9E-0A0ED79CF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683" y="3629054"/>
            <a:ext cx="6110541" cy="26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C39654-5228-428C-A661-1094168D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0" y="453971"/>
            <a:ext cx="7627471" cy="40782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EA3A36-060F-4F4D-9C16-BE6D2E27B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12" y="4743420"/>
            <a:ext cx="7110639" cy="9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0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596B67-280B-40E9-9F0C-DC3DF848E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3" y="167800"/>
            <a:ext cx="6132986" cy="34765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49C14F-0C54-44FC-800C-4653841F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868" y="0"/>
            <a:ext cx="5102609" cy="68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AF54F8-5945-454D-B6F3-78808E71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4" y="353563"/>
            <a:ext cx="4512477" cy="33049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2405A3-C960-405E-AEAF-2D338781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391" y="447708"/>
            <a:ext cx="5956008" cy="24280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4875B-01F0-4E45-B88F-CAF8A566C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14" y="3734675"/>
            <a:ext cx="6153209" cy="2122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A73924-63A8-415F-95AB-0F6DD2DB2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335" y="3033276"/>
            <a:ext cx="5774220" cy="18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63DF-52D8-4C6E-960E-5AB6D03B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Изменения ОГЭ по физике в 2025году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23DBB-704A-4151-85BB-EC1A5D1C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7" y="1391478"/>
            <a:ext cx="11675164" cy="5466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• Общее число заданий сокращено с 25 до 22. </a:t>
            </a:r>
          </a:p>
          <a:p>
            <a:pPr marL="0" indent="0">
              <a:buNone/>
            </a:pPr>
            <a:r>
              <a:rPr lang="ru-RU" sz="2000" dirty="0"/>
              <a:t>• Одна из качественных задач переведена в форму задания с кратким ответом. </a:t>
            </a:r>
          </a:p>
          <a:p>
            <a:pPr marL="0" indent="0">
              <a:buNone/>
            </a:pPr>
            <a:r>
              <a:rPr lang="ru-RU" sz="2000" dirty="0"/>
              <a:t>• Удалены задания на распознавание формул и одна из линий заданий на работу со схемами и таблицами. Эти способы представления информации интегрированы в различные линии заданий КИМ. </a:t>
            </a:r>
          </a:p>
          <a:p>
            <a:pPr marL="0" indent="0">
              <a:buNone/>
            </a:pPr>
            <a:r>
              <a:rPr lang="ru-RU" sz="2000" dirty="0"/>
              <a:t>• Уменьшен объём текста физического содержания, к которому предлагается только одно задание на применение информации из текста в новой ситуации. • В качестве расчётных задач предлагается только одна комбинированная задача (№ 22). </a:t>
            </a:r>
          </a:p>
          <a:p>
            <a:pPr marL="0" indent="0">
              <a:buNone/>
            </a:pPr>
            <a:r>
              <a:rPr lang="ru-RU" sz="2000" dirty="0"/>
              <a:t>• Задачи 20 и 21 различаются уровнем сложности и могут базироваться на материале любого из разделов (механические, тепловые или электромагнитные явления). </a:t>
            </a:r>
          </a:p>
          <a:p>
            <a:pPr marL="0" indent="0">
              <a:buNone/>
            </a:pPr>
            <a:r>
              <a:rPr lang="ru-RU" sz="2000" dirty="0"/>
              <a:t>• Максимальный первичный балл за выполнение экзаменационной работы уменьшился с 45 до 39 баллов</a:t>
            </a:r>
          </a:p>
        </p:txBody>
      </p:sp>
    </p:spTree>
    <p:extLst>
      <p:ext uri="{BB962C8B-B14F-4D97-AF65-F5344CB8AC3E}">
        <p14:creationId xmlns:p14="http://schemas.microsoft.com/office/powerpoint/2010/main" val="730943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79C366-D9FA-4CC6-A8B8-EB95B71F3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2" y="295558"/>
            <a:ext cx="4730632" cy="29909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4779A0-8D18-4EB0-99BC-D2F7C1A12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954" y="295558"/>
            <a:ext cx="6457515" cy="29909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97B36-512B-4B1E-90A0-32958F3FD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9000"/>
            <a:ext cx="5717043" cy="24549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CE164-5C1B-41F8-9BC3-F2EF7C675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7" y="3429000"/>
            <a:ext cx="6082405" cy="27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0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6E4242-1D79-4D9E-BDB5-AC7D81C5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72" y="427064"/>
            <a:ext cx="10272455" cy="62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04FA82-1482-4BB6-ABA1-B8D0016C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5" y="245537"/>
            <a:ext cx="8958328" cy="65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0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062DAB-BDE2-4CED-AC97-6CC796343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9" y="401448"/>
            <a:ext cx="11609252" cy="56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4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A0DBAB-3310-4337-A28D-A4F4395D7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46850"/>
            <a:ext cx="10001390" cy="67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A6ECFE-77C4-44BF-9508-5F71CAC9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42" y="371062"/>
            <a:ext cx="11411004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02B0C0-D1B4-4C63-B60C-D1576B51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38" y="2081024"/>
            <a:ext cx="9677249" cy="418755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5B1BDB3-8FE1-484C-85C0-0A7E531C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20</a:t>
            </a:r>
          </a:p>
        </p:txBody>
      </p:sp>
    </p:spTree>
    <p:extLst>
      <p:ext uri="{BB962C8B-B14F-4D97-AF65-F5344CB8AC3E}">
        <p14:creationId xmlns:p14="http://schemas.microsoft.com/office/powerpoint/2010/main" val="3379803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8D6D96-EC85-4F66-A133-EC8AFD1768E9}"/>
              </a:ext>
            </a:extLst>
          </p:cNvPr>
          <p:cNvSpPr/>
          <p:nvPr/>
        </p:nvSpPr>
        <p:spPr>
          <a:xfrm>
            <a:off x="351183" y="86916"/>
            <a:ext cx="11489633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 Электровоз, потребляющий ток 1,6 кА, развивает при скорости 12 м/с силу тяги 340 </a:t>
            </a:r>
            <a:r>
              <a:rPr lang="ru-RU" sz="1400" dirty="0" err="1"/>
              <a:t>кН.</a:t>
            </a:r>
            <a:r>
              <a:rPr lang="ru-RU" sz="1400" dirty="0"/>
              <a:t> КПД двигателя электровоза равен 85%. Под каким напряжением работает двигатель электровоза? 3кВ</a:t>
            </a:r>
          </a:p>
          <a:p>
            <a:r>
              <a:rPr lang="ru-RU" sz="1400" dirty="0"/>
              <a:t>2 Электровоз, работающий при напряжении 3 </a:t>
            </a:r>
            <a:r>
              <a:rPr lang="ru-RU" sz="1400" dirty="0" err="1"/>
              <a:t>кВ</a:t>
            </a:r>
            <a:r>
              <a:rPr lang="ru-RU" sz="1400" dirty="0"/>
              <a:t>, развивает при скорости 12 м/с силу тяги 340 </a:t>
            </a:r>
            <a:r>
              <a:rPr lang="ru-RU" sz="1400" dirty="0" err="1"/>
              <a:t>кН.</a:t>
            </a:r>
            <a:r>
              <a:rPr lang="ru-RU" sz="1400" dirty="0"/>
              <a:t> КПД двигателя электровоза равен 85%. Чему равна сила тока в обмотке электродвигателя? 1600</a:t>
            </a:r>
          </a:p>
          <a:p>
            <a:r>
              <a:rPr lang="ru-RU" sz="1400" dirty="0"/>
              <a:t>3 Транспортер равномерно поднимает груз массой 190 кг на высоту 9 м за 50 с. Определите силу тока в электродвигателе, если напряжение в электрической сети 380 В. КПД двигателя транспортера составляет 60%. 1.5</a:t>
            </a:r>
          </a:p>
          <a:p>
            <a:r>
              <a:rPr lang="ru-RU" sz="1400" dirty="0"/>
              <a:t>4 Транспортер равномерно поднимает груз массой 190 кг на высоту 9 м за 50 с. Сила тока в электродвигателе равна 1,5 А. КПД двигателя транспортера составляет 60%. Определите напряжение в электрической сети. 380</a:t>
            </a:r>
          </a:p>
          <a:p>
            <a:r>
              <a:rPr lang="ru-RU" sz="1400" dirty="0"/>
              <a:t>5. Сколько времени потребуется электрическому нагревателю, чтобы довести до кипения 2,2 кг воды, начальная температура которой 10 °С? Сила тока в нагревателе 7 А, напряжение в сети 220 В, КПД нагревателя равен 45%. 20мин</a:t>
            </a:r>
          </a:p>
          <a:p>
            <a:r>
              <a:rPr lang="ru-RU" sz="1400" dirty="0"/>
              <a:t>6 Электрический нагреватель за 20 мин доводит до кипения 2,2 кг воды, начальная температура которой 10 °С. Сила тока в нагревателе 7 А, КПД нагревателя равен45%. Чему равно напряжение в электрической сети? 220</a:t>
            </a:r>
          </a:p>
          <a:p>
            <a:r>
              <a:rPr lang="ru-RU" sz="1400" dirty="0"/>
              <a:t>7 При прохождении электрического тока 5,5 А через спираль нагревателя, изготовленную из никелиновой проволоки площадью поперечного сечения 0,84 мм2 , за 10 мин выделилось количество теплоты 726000 Дж. Чему равна длина проволоки, из которой изготовлена спираль? 80</a:t>
            </a:r>
          </a:p>
          <a:p>
            <a:r>
              <a:rPr lang="ru-RU" sz="1400" dirty="0"/>
              <a:t>8. При прохождении электрического тока через спираль нагревателя, изготовленную из никелиновой проволоки длиной 80 м и площадью поперечного сечения 0,84 мм2, за 10 мин выделилось количество теплоты 726 000 Дж. Чему равно напряжение сети, в которую включили нагреватель? 220</a:t>
            </a:r>
          </a:p>
          <a:p>
            <a:r>
              <a:rPr lang="ru-RU" sz="1400" dirty="0"/>
              <a:t>9 Две спирали электроплитки сопротивлением по 10 Ом каждая соединены последовательно и включены в сеть с напряжением 220 В. Через какое время на этой плитке закипит вода массой 1 кг, налитая в алюминиевую кастрюлю массой 300 г, если их начальная температура составляла 20 °С? Потерями энергии на нагревание окружающего воздуха пренебречь. 148</a:t>
            </a:r>
          </a:p>
          <a:p>
            <a:r>
              <a:rPr lang="ru-RU" sz="1400" dirty="0"/>
              <a:t>10. Две спирали электроплитки сопротивлением по 10 Ом каждая соединены параллельно и включены в сеть с напряжением 220 В. Через какое время закипит вода массой 1 кг, налитая в алюминиевую кастрюлю массой 300 г, если начальная температура составляла 20 °С? Потерями энергии на нагревание окружающего воздуха пренебречь. 37</a:t>
            </a:r>
          </a:p>
          <a:p>
            <a:r>
              <a:rPr lang="ru-RU" sz="1400" dirty="0"/>
              <a:t>11 Имеется два электрических нагревателя одинаковой мощности – по 400 Вт. Сколько времени потребуется для нагревания 1 л воды на 40 ºС, если нагреватели будут включены в электросеть последовательно? Потерями энергии пренебречь. 840</a:t>
            </a:r>
          </a:p>
          <a:p>
            <a:r>
              <a:rPr lang="ru-RU" sz="1400" dirty="0"/>
              <a:t>12 Имеются два одинаковых электрических нагревателя мощностью 600 Вт каждый. На сколько градусов можно нагреть 2 л воды за 7 мин, если нагреватели будут включены параллельно в электросеть с напряжением, на которое рассчитан каждый из них? Потерями энергии пренебречь. 60</a:t>
            </a:r>
          </a:p>
          <a:p>
            <a:r>
              <a:rPr lang="ru-RU" sz="1400" dirty="0"/>
              <a:t>13 Троллейбус массой 11 т движется равномерно прямолинейно со скоростью 36 км/ч. Сила тока в обмотке электродвигателя равна 40 А, напряжение равно 550 В. Чему равен коэффициент трения? (Потерями энергии в электродвигателе пренебречь.) 0.02</a:t>
            </a:r>
          </a:p>
          <a:p>
            <a:r>
              <a:rPr lang="ru-RU" sz="1400" dirty="0"/>
              <a:t>15 В алюминиевый калориметр массой 50 г налито 120 г воды и опущен электрический нагреватель мощностью 12,5 Вт. За какое время калориметр с водой нагреется на 24 ºC, если тепловые потери в окружающую среду составляют 20%? 1320</a:t>
            </a:r>
          </a:p>
        </p:txBody>
      </p:sp>
    </p:spTree>
    <p:extLst>
      <p:ext uri="{BB962C8B-B14F-4D97-AF65-F5344CB8AC3E}">
        <p14:creationId xmlns:p14="http://schemas.microsoft.com/office/powerpoint/2010/main" val="2515835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424C5-797A-410E-AC2D-91305012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1" y="291548"/>
            <a:ext cx="11821907" cy="62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8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44E40C-ACFF-4A20-972E-1053834D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2" y="204706"/>
            <a:ext cx="10257180" cy="67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17D6F48-980E-4034-B6C2-662B54861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85598"/>
              </p:ext>
            </p:extLst>
          </p:nvPr>
        </p:nvGraphicFramePr>
        <p:xfrm>
          <a:off x="755374" y="424070"/>
          <a:ext cx="10840276" cy="6427222"/>
        </p:xfrm>
        <a:graphic>
          <a:graphicData uri="http://schemas.openxmlformats.org/drawingml/2006/table">
            <a:tbl>
              <a:tblPr/>
              <a:tblGrid>
                <a:gridCol w="5831052">
                  <a:extLst>
                    <a:ext uri="{9D8B030D-6E8A-4147-A177-3AD203B41FA5}">
                      <a16:colId xmlns:a16="http://schemas.microsoft.com/office/drawing/2014/main" val="260923359"/>
                    </a:ext>
                  </a:extLst>
                </a:gridCol>
                <a:gridCol w="1252306">
                  <a:extLst>
                    <a:ext uri="{9D8B030D-6E8A-4147-A177-3AD203B41FA5}">
                      <a16:colId xmlns:a16="http://schemas.microsoft.com/office/drawing/2014/main" val="1852451472"/>
                    </a:ext>
                  </a:extLst>
                </a:gridCol>
                <a:gridCol w="1252306">
                  <a:extLst>
                    <a:ext uri="{9D8B030D-6E8A-4147-A177-3AD203B41FA5}">
                      <a16:colId xmlns:a16="http://schemas.microsoft.com/office/drawing/2014/main" val="1706069586"/>
                    </a:ext>
                  </a:extLst>
                </a:gridCol>
                <a:gridCol w="1252306">
                  <a:extLst>
                    <a:ext uri="{9D8B030D-6E8A-4147-A177-3AD203B41FA5}">
                      <a16:colId xmlns:a16="http://schemas.microsoft.com/office/drawing/2014/main" val="1849819139"/>
                    </a:ext>
                  </a:extLst>
                </a:gridCol>
                <a:gridCol w="1252306">
                  <a:extLst>
                    <a:ext uri="{9D8B030D-6E8A-4147-A177-3AD203B41FA5}">
                      <a16:colId xmlns:a16="http://schemas.microsoft.com/office/drawing/2014/main" val="251336339"/>
                    </a:ext>
                  </a:extLst>
                </a:gridCol>
              </a:tblGrid>
              <a:tr h="137641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Максимальное количество первичных баллов, которое может получить участник ОГЭ за выполнение всей экзаменационной работы, – 39 баллов.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16415"/>
                  </a:ext>
                </a:extLst>
              </a:tr>
              <a:tr h="137641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 Таблица 4 Шкала перевода суммарного первичного балла за выполнение экзаменационной работы в отметку по пятибалльной системе оценивания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61500"/>
                  </a:ext>
                </a:extLst>
              </a:tr>
              <a:tr h="921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Отметка по пятибалльной системе оценивания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015791"/>
                  </a:ext>
                </a:extLst>
              </a:tr>
              <a:tr h="921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Суммарный первичный балл за работу в целом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0-9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10-19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20-29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effectLst/>
                          <a:latin typeface="Arial" panose="020B0604020202020204" pitchFamily="34" charset="0"/>
                        </a:rPr>
                        <a:t>30-39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245654"/>
                  </a:ext>
                </a:extLst>
              </a:tr>
              <a:tr h="183127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effectLst/>
                          <a:latin typeface="Arial" panose="020B0604020202020204" pitchFamily="34" charset="0"/>
                        </a:rPr>
                        <a:t>Рекомендуемый минимальный первичный балл для отбора обучающихся в профильные классы для обучения по образовательным программам среднего общего образования – 26 баллов.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56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6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12BDD-5E03-4584-A895-34F83FBB0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17 Экспериментальное задание на реальном оборудовании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8D4D8A-0574-4A24-AD0A-A8CCC8454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0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2B5FC2-A808-4456-9649-24188D0D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71792" cy="6672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7C5E8-F563-44EF-9DD1-1ED4FC0566B1}"/>
              </a:ext>
            </a:extLst>
          </p:cNvPr>
          <p:cNvSpPr txBox="1"/>
          <p:nvPr/>
        </p:nvSpPr>
        <p:spPr>
          <a:xfrm>
            <a:off x="7871792" y="185560"/>
            <a:ext cx="41214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Измерение средней плотности вещества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Измерение архимедовой силы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Исследование зависимости архимедовой силы от объема погруженной части тела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Исследование зависимости архимедовой силы от плотности жидкости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Исследование независимости выталкивающей силы от массы тела</a:t>
            </a:r>
          </a:p>
        </p:txBody>
      </p:sp>
    </p:spTree>
    <p:extLst>
      <p:ext uri="{BB962C8B-B14F-4D97-AF65-F5344CB8AC3E}">
        <p14:creationId xmlns:p14="http://schemas.microsoft.com/office/powerpoint/2010/main" val="195845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CFAE02-DB5B-427A-AC7A-F7D4FB0C2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4" y="0"/>
            <a:ext cx="5805116" cy="6857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398E8E-34CB-4046-968D-58767EDDE5CC}"/>
              </a:ext>
            </a:extLst>
          </p:cNvPr>
          <p:cNvSpPr txBox="1"/>
          <p:nvPr/>
        </p:nvSpPr>
        <p:spPr>
          <a:xfrm>
            <a:off x="6467061" y="0"/>
            <a:ext cx="51418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Измерение жесткости пружины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Измерение коэффициента трения скольжения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Измерение работы силы трения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Измерение работы силы упругости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Исследование зависимости силы трения скольжения от нормального давления и от рода поверхности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Исследование зависимости силы упругости, возникающей в пружине, от степени деформации пружины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37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AFE13D-8759-4FB5-9876-524A004C1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9" y="0"/>
            <a:ext cx="603816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A9570B-0D00-4974-8AD7-AA32055D50A5}"/>
              </a:ext>
            </a:extLst>
          </p:cNvPr>
          <p:cNvSpPr txBox="1"/>
          <p:nvPr/>
        </p:nvSpPr>
        <p:spPr>
          <a:xfrm>
            <a:off x="6427303" y="106017"/>
            <a:ext cx="56689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Измерение электрического сопротивления резистора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Измерение мощности электрического тока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Измерение работы электрического тока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Исследование зависимости силы тока, возникающего в проводнике (резисторе, лампочке) от напряжения на концах проводника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Исследование зависимости сопротивления от длины проводника, площади поперечного сечения и удельного сопротивления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Проверка правила для электрического напряжения при последовательном соединении проводников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Проверка правила для силы тока при параллельном соединении проводников (резисторы и лампочка)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523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FFA2A0-C284-4C48-8FA0-42704323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1" y="180521"/>
            <a:ext cx="8973429" cy="65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0F32D-BEE0-4AA6-A55A-3B654B51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40"/>
            <a:ext cx="10515600" cy="1325563"/>
          </a:xfrm>
        </p:spPr>
        <p:txBody>
          <a:bodyPr/>
          <a:lstStyle/>
          <a:p>
            <a:r>
              <a:rPr lang="ru-RU" dirty="0"/>
              <a:t>Экспериментальное задание проверяет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C7518-92C8-4C67-990C-E0B957EF7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6" y="725521"/>
            <a:ext cx="11569146" cy="4351338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ru-RU" sz="2400" b="1" dirty="0"/>
              <a:t>умение проводить косвенные измерения физических величин: </a:t>
            </a:r>
            <a:r>
              <a:rPr lang="ru-RU" sz="2400" dirty="0"/>
              <a:t>плотности вещества; силы Архимеда; коэффициента трения скольжения; жёсткости пружины; момента силы, действующего на рычаг; работы силы упругости при подъёме груза с помощью подвижного или неподвижного блока; работы силы трения; электрического сопротивления резистора; работы и мощности тока;</a:t>
            </a:r>
          </a:p>
          <a:p>
            <a:pPr marL="514350" indent="-514350">
              <a:buAutoNum type="arabicParenR"/>
            </a:pPr>
            <a:r>
              <a:rPr lang="ru-RU" sz="2400" dirty="0"/>
              <a:t> </a:t>
            </a:r>
            <a:r>
              <a:rPr lang="ru-RU" sz="2400" b="1" dirty="0"/>
              <a:t>умения представлять экспериментальные результаты в виде таблиц, графиков или схематических рисунков и делать выводы на основании полученных экспериментальных данных:</a:t>
            </a:r>
            <a:r>
              <a:rPr lang="ru-RU" sz="2400" dirty="0"/>
              <a:t> о зависимости силы упругости, возникающей в пружине, от степени деформации пружины; о зависимости силы трения скольжения от силы нормального давления и от рода поверхности; о зависимости архимедовой силы от объёма погружённой части тела; о зависимости силы тока, возникающей в проводнике, от напряжения на концах проводника.</a:t>
            </a:r>
          </a:p>
        </p:txBody>
      </p:sp>
    </p:spTree>
    <p:extLst>
      <p:ext uri="{BB962C8B-B14F-4D97-AF65-F5344CB8AC3E}">
        <p14:creationId xmlns:p14="http://schemas.microsoft.com/office/powerpoint/2010/main" val="27078366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1184</Words>
  <Application>Microsoft Office PowerPoint</Application>
  <PresentationFormat>Широкоэкранный</PresentationFormat>
  <Paragraphs>73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Легкий дым</vt:lpstr>
      <vt:lpstr>Готовимся к ОГЭ по физике</vt:lpstr>
      <vt:lpstr>Изменения ОГЭ по физике в 2025году</vt:lpstr>
      <vt:lpstr>Презентация PowerPoint</vt:lpstr>
      <vt:lpstr>Задание 17 Экспериментальное задание на реальном оборудовании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Экспериментальное задание проверяет</vt:lpstr>
      <vt:lpstr>Проведение прямых измерений с использованием стандартных измерительных приборов: </vt:lpstr>
      <vt:lpstr>Экспериментальное задание на проверку умения проводить косвенные измерения физических величин</vt:lpstr>
      <vt:lpstr>Экспериментальное задания на проверку умения проводить исследование зависимости одной физической величины от другой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20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17 Экспериментальное задание на реальном оборудовании</dc:title>
  <dc:creator>Ольга Пахомова Архипова</dc:creator>
  <cp:lastModifiedBy>Ольга Пахомова Архипова</cp:lastModifiedBy>
  <cp:revision>13</cp:revision>
  <dcterms:created xsi:type="dcterms:W3CDTF">2025-02-19T18:52:22Z</dcterms:created>
  <dcterms:modified xsi:type="dcterms:W3CDTF">2025-02-19T20:24:45Z</dcterms:modified>
</cp:coreProperties>
</file>