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6" r:id="rId5"/>
    <p:sldId id="260" r:id="rId6"/>
    <p:sldId id="267" r:id="rId7"/>
    <p:sldId id="262" r:id="rId8"/>
    <p:sldId id="275" r:id="rId9"/>
    <p:sldId id="276" r:id="rId10"/>
    <p:sldId id="265" r:id="rId11"/>
    <p:sldId id="263" r:id="rId12"/>
    <p:sldId id="268" r:id="rId13"/>
    <p:sldId id="264" r:id="rId14"/>
    <p:sldId id="272" r:id="rId15"/>
    <p:sldId id="289" r:id="rId16"/>
    <p:sldId id="290" r:id="rId17"/>
    <p:sldId id="271" r:id="rId18"/>
    <p:sldId id="284" r:id="rId19"/>
    <p:sldId id="273" r:id="rId20"/>
    <p:sldId id="288" r:id="rId21"/>
    <p:sldId id="279" r:id="rId22"/>
    <p:sldId id="286" r:id="rId23"/>
    <p:sldId id="278" r:id="rId24"/>
    <p:sldId id="277" r:id="rId25"/>
    <p:sldId id="287" r:id="rId26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FD865F-2EC4-47A1-80D8-3756DFEE6362}" v="558" dt="2025-02-18T11:26:19.681"/>
    <p1510:client id="{162C91CF-1A7F-477B-82C9-DC832E0C3765}" v="791" dt="2025-02-19T06:40:15.750"/>
    <p1510:client id="{B58FF6D6-0EFB-48F1-8A83-898BE98B0AB1}" v="5" dt="2025-02-18T11:27:47.010"/>
    <p1510:client id="{377A1F9A-5259-C960-C113-6950B3C20217}" v="457" dt="2025-02-19T05:36:56.971"/>
    <p1510:client id="{64C5F291-8CB8-4429-AB63-71360B9178C9}" v="4" dt="2025-02-19T07:02:36.260"/>
    <p1510:client id="{C9A66B4E-0547-4794-A538-D50EE04C13FD}" v="71" dt="2025-02-20T03:01:58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637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0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0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6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3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0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0551" y="4691564"/>
            <a:ext cx="5255757" cy="16072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95000"/>
              </a:lnSpc>
            </a:pPr>
            <a:r>
              <a:rPr lang="ru-RU" sz="1800" b="1" dirty="0"/>
              <a:t>Составитель: </a:t>
            </a:r>
            <a:r>
              <a:rPr lang="ru-RU" sz="1800" dirty="0"/>
              <a:t> Петрукович Галина Георгиевна, региональный куратор преподавания физики, старший преподаватель кафедры математического и естественнонаучного образования ГАУ ДПО СО "Институт развития образования"</a:t>
            </a:r>
          </a:p>
        </p:txBody>
      </p:sp>
      <p:pic>
        <p:nvPicPr>
          <p:cNvPr id="4" name="Рисунок 3" descr="Изображение выглядит как текст, логотип, Шрифт, График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CEED212-B7AF-4EC4-E599-F9866FAF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763" y="-990"/>
            <a:ext cx="1783279" cy="17140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0162" y="1317393"/>
            <a:ext cx="5830120" cy="2814152"/>
          </a:xfrm>
        </p:spPr>
        <p:txBody>
          <a:bodyPr anchor="ctr">
            <a:normAutofit/>
          </a:bodyPr>
          <a:lstStyle/>
          <a:p>
            <a:pPr algn="l"/>
            <a:r>
              <a:rPr lang="ru-RU" sz="3300" dirty="0"/>
              <a:t>От анализа достижения предметных результатов по итогам ОГЭ к выстраиванию траектории повышения качества обучения </a:t>
            </a:r>
            <a:r>
              <a:rPr lang="ru-RU" sz="3300" u="sng" dirty="0"/>
              <a:t>по физике</a:t>
            </a:r>
            <a:endParaRPr lang="ru-RU" sz="3300" u="sng" dirty="0">
              <a:cs typeface="Aharoni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5568BADF-9B01-6140-C672-CA03FA8071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716" b="-7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4460C4-FBCE-BAD9-7D82-04451DECF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1964162"/>
            <a:ext cx="4334256" cy="401587"/>
          </a:xfrm>
        </p:spPr>
        <p:txBody>
          <a:bodyPr>
            <a:noAutofit/>
          </a:bodyPr>
          <a:lstStyle/>
          <a:p>
            <a:r>
              <a:rPr lang="ru-RU" sz="2000" dirty="0"/>
              <a:t>Возможные причины затруднений: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ECE39-8E31-BEBC-D345-62463644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3" y="2728797"/>
            <a:ext cx="4372533" cy="36507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sz="1400" dirty="0"/>
              <a:t>Отсутствие/недостаточность  устойчивого навыка самостоятельного планирования и проведения эксперимента с выбором оборудования.</a:t>
            </a:r>
            <a:endParaRPr lang="ru-RU" sz="1400" b="1" dirty="0"/>
          </a:p>
          <a:p>
            <a:pPr>
              <a:buFont typeface="Arial" panose="020B0504020202020204" pitchFamily="34" charset="0"/>
              <a:buChar char="•"/>
            </a:pPr>
            <a:r>
              <a:rPr lang="ru-RU" sz="1400" dirty="0"/>
              <a:t>Отсутствие/недостаточность практики выполнения экспериментальных заданий с оформлением результатов.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400" dirty="0"/>
              <a:t>Отсутствие навыка чтения текста задания, где четко указаны погрешности физических величин, которые необходимо указать при записи результатов прямых измерений, так как при отсутствии записи прямых измерений с указанием абсолютной погрешности измерений за задание выставляется 0 баллов.</a:t>
            </a:r>
          </a:p>
          <a:p>
            <a:pPr>
              <a:buFont typeface="Arial" panose="020B0504020202020204" pitchFamily="34" charset="0"/>
              <a:buChar char="•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D4BCC6-1369-82AD-6983-746E19FD1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3920" y="1964162"/>
            <a:ext cx="4334256" cy="401587"/>
          </a:xfrm>
        </p:spPr>
        <p:txBody>
          <a:bodyPr>
            <a:normAutofit/>
          </a:bodyPr>
          <a:lstStyle/>
          <a:p>
            <a:r>
              <a:rPr lang="ru-RU" sz="2000" dirty="0"/>
              <a:t>Рекомендации: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FFA6DE-9F85-7DB9-84E3-E99F77DF6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2728797"/>
            <a:ext cx="4343663" cy="35539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/>
              <a:t>О</a:t>
            </a:r>
            <a:r>
              <a:rPr lang="ru-RU" sz="1400" dirty="0"/>
              <a:t>беспечить сформированность умения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400" dirty="0"/>
              <a:t>Проводить косвенные измерения величин (сила Архимеда, коэффициент трения скольжения, жесткость пружины, момента силы, действующего на рычаг, работы тока и мощности, работы силы трения и тому подобное)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400" dirty="0"/>
              <a:t>Представлять экспериментальные результаты в виде таблиц, графиков или схематических рисунков и делать выводы на основании полученных экспериментальных данных: 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400" dirty="0"/>
              <a:t>О зависимости силы упругости, возникающей в пружине, от степени деформации пружины;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400" dirty="0"/>
              <a:t>О зависимости архимедовой силы от объёма погружённой части тела;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9E296-1C91-0CFF-B2AA-9873DA17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60343"/>
            <a:ext cx="9153292" cy="497159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cs typeface="Aharoni"/>
              </a:rPr>
              <a:t>Причины затруднений и рекомендации:</a:t>
            </a:r>
          </a:p>
          <a:p>
            <a:endParaRPr lang="ru-RU" sz="3600" dirty="0"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63077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355F8-06CC-6D4F-2C0A-AEA211CF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98359"/>
            <a:ext cx="9144000" cy="59948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cs typeface="Aharoni"/>
              </a:rPr>
              <a:t>Задание №20 из открытого варианта ОГЭ 2024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1515EA-37BA-5526-BC88-FE30437A5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802823"/>
            <a:ext cx="9144000" cy="4296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/>
                <a:cs typeface="Times New Roman"/>
              </a:rPr>
              <a:t>Будут ли, и если будут, то в каком направлении, отклоняться альфа-лучи, если их пропустить вместо катодных лучей между пластинами? Ответ поясните.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/>
                <a:cs typeface="Times New Roman"/>
              </a:rPr>
              <a:t>Комментарий</a:t>
            </a:r>
            <a:endParaRPr lang="ru-RU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800" dirty="0">
                <a:latin typeface="Times New Roman"/>
                <a:cs typeface="Times New Roman"/>
              </a:rPr>
              <a:t>Полный ответ на  задание должен содержать не только ответ на вопрос, но и  его развернутое, логически связанное обоснование. </a:t>
            </a:r>
          </a:p>
        </p:txBody>
      </p:sp>
    </p:spTree>
    <p:extLst>
      <p:ext uri="{BB962C8B-B14F-4D97-AF65-F5344CB8AC3E}">
        <p14:creationId xmlns:p14="http://schemas.microsoft.com/office/powerpoint/2010/main" val="62152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02FD8-6C26-2366-AD35-5C559945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F542A31-83F7-1DE5-3F13-A10F13F98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750" y="2024272"/>
            <a:ext cx="6303579" cy="9458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/>
              <a:t>Возможные причины затруднений: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3F7384-7613-6AF3-BC2A-607FEAED0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398" y="3427754"/>
            <a:ext cx="4433217" cy="26668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sz="2000" dirty="0"/>
              <a:t>Несформированность навыков смыслового чтения</a:t>
            </a:r>
          </a:p>
          <a:p>
            <a:pPr>
              <a:buFont typeface="Arial" panose="020B0504020202020204" pitchFamily="34" charset="0"/>
              <a:buChar char="•"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D83320-5173-A733-6BCA-9E80CA49A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98242" y="2041450"/>
            <a:ext cx="3471961" cy="9286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dirty="0"/>
              <a:t>Рекомендации: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54647F-71F2-CA27-7855-6C56389D2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2324" y="3427754"/>
            <a:ext cx="3908724" cy="2666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504020202020204" pitchFamily="34" charset="0"/>
              <a:buChar char="•"/>
            </a:pPr>
            <a:r>
              <a:rPr lang="ru-RU" sz="2000" dirty="0"/>
              <a:t>Принять меры для формирования читательской грамотности на уроках физики.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3F129-78F7-7564-6A6A-D39C811C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60343"/>
            <a:ext cx="9153292" cy="6100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600" dirty="0">
                <a:cs typeface="Aharoni"/>
              </a:rPr>
              <a:t>Причины затруднений и рекомендации:</a:t>
            </a:r>
          </a:p>
          <a:p>
            <a:endParaRPr lang="ru-RU" sz="3600" dirty="0"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19294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BD809-44E2-51E5-6C3A-93766D52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92372"/>
            <a:ext cx="9638804" cy="6217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600" dirty="0">
                <a:cs typeface="Aharoni"/>
              </a:rPr>
              <a:t>Задание №21 из открытого варианта ОГЭ 2024</a:t>
            </a:r>
          </a:p>
          <a:p>
            <a:endParaRPr lang="ru-RU" dirty="0">
              <a:cs typeface="Aharon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55E54-EE11-6D0D-D8A2-9A80D21AA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962398"/>
            <a:ext cx="9144000" cy="218195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/>
                <a:cs typeface="Times New Roman"/>
              </a:rPr>
              <a:t>Ведро с водой свободно падает дном вниз. В боковых стенках и дне ведра имеются отверстия. Будет ли выливаться вода через эти отверстия при падении ведра? Сопротивлением воздуха пренебречь. Ответ поясните.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9919-7A73-7058-B480-13883B79790D}"/>
              </a:ext>
            </a:extLst>
          </p:cNvPr>
          <p:cNvSpPr txBox="1"/>
          <p:nvPr/>
        </p:nvSpPr>
        <p:spPr>
          <a:xfrm>
            <a:off x="1521792" y="4404139"/>
            <a:ext cx="809928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Times New Roman"/>
              </a:rPr>
              <a:t>Ответ: </a:t>
            </a:r>
            <a:r>
              <a:rPr lang="ru-RU" sz="3200" dirty="0">
                <a:latin typeface="Times New Roman"/>
              </a:rPr>
              <a:t>Нет, так как при свободном падении ведро и вода движутся с одинаковым ускорением.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CD7E3-152D-1CCC-C571-692C0A609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D79AC14-8BED-49B6-CDF9-6097C403E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750" y="1786765"/>
            <a:ext cx="4433216" cy="4411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/>
              <a:t>Возможные причины затруднений:</a:t>
            </a:r>
            <a:endParaRPr lang="ru-RU" sz="2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94857-FA3F-1D8C-C712-8DBA8ED54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606" y="2428248"/>
            <a:ext cx="3196205" cy="31220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sz="1800" dirty="0"/>
              <a:t>Основные ошибки связаны с непониманием особенностей и физического механизма явлений, что свидетельствует о формальном изучении теории.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1CA5AEC-6CC5-9D70-DE85-91085CB7B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3141" y="1786764"/>
            <a:ext cx="2869634" cy="4411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/>
              <a:t>Рекомендации: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4BF1DF-C8AD-DB9B-AFB9-7AA8AAA08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4714" y="2428247"/>
            <a:ext cx="3908724" cy="26668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/>
              <a:t>При изучении каждой темы предусмотреть решение на уроках качественных задач для более глубокого понимания материала, создавать условия для проговаривания ответов на качественные вопросы и включения качественных заданий в самостоятельные и контрольные работы.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416A8-61D7-DC09-DD9D-540FA489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60343"/>
            <a:ext cx="9153292" cy="6100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cs typeface="Aharoni"/>
              </a:rPr>
              <a:t>Причины затруднений и рекомендации:</a:t>
            </a:r>
          </a:p>
          <a:p>
            <a:endParaRPr lang="ru-RU" sz="3600" dirty="0"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142953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67779" y="2261979"/>
            <a:ext cx="4334256" cy="606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76961" y="3276497"/>
            <a:ext cx="4334256" cy="244964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Анализ условия задачи;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Анализ физических явлений (изменения физических величин), описанных в задаче;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54905" y="2166446"/>
            <a:ext cx="4334256" cy="606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241257" y="3167314"/>
            <a:ext cx="4444939" cy="3001474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Сформулировать известный физический закон и осмыслить в данных условиях его применение;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Записать свои рассуждения в виде логической цепочки.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Сформулировать ответ.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17904" y="1367778"/>
            <a:ext cx="9144000" cy="13441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Алгоритм решение качественных задач </a:t>
            </a:r>
          </a:p>
        </p:txBody>
      </p:sp>
    </p:spTree>
    <p:extLst>
      <p:ext uri="{BB962C8B-B14F-4D97-AF65-F5344CB8AC3E}">
        <p14:creationId xmlns:p14="http://schemas.microsoft.com/office/powerpoint/2010/main" val="3462751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40484" y="1879843"/>
            <a:ext cx="4334256" cy="6060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08721" y="2689644"/>
            <a:ext cx="4377930" cy="2783108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Непосредственно ответ на вопрос задания (например, как изменилась физическая величина, характеризующий процесс или показания приборов);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8553" y="1893490"/>
            <a:ext cx="4334256" cy="60602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00549" y="2702257"/>
            <a:ext cx="4597794" cy="3671247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/>
              <a:t>Построение объяснения с опорой на изученные физические закономерности или явления; объяснение при решении качественных задач может содержать формулы, рисунки, поясняющие протекание процессов, и т.п.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Указание используемых при объяснении особенностей явлений или закономерностей.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5199" y="999289"/>
            <a:ext cx="9144000" cy="1020580"/>
          </a:xfrm>
        </p:spPr>
        <p:txBody>
          <a:bodyPr/>
          <a:lstStyle/>
          <a:p>
            <a:pPr algn="ctr"/>
            <a:r>
              <a:rPr lang="ru-RU" sz="3200" b="1" dirty="0"/>
              <a:t>Основные элементы полного правильного ответа:</a:t>
            </a:r>
          </a:p>
        </p:txBody>
      </p:sp>
    </p:spTree>
    <p:extLst>
      <p:ext uri="{BB962C8B-B14F-4D97-AF65-F5344CB8AC3E}">
        <p14:creationId xmlns:p14="http://schemas.microsoft.com/office/powerpoint/2010/main" val="2873293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E721A-E5A5-3277-44C9-25EF36F87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704" y="1182261"/>
            <a:ext cx="9764485" cy="627526"/>
          </a:xfrm>
        </p:spPr>
        <p:txBody>
          <a:bodyPr>
            <a:normAutofit/>
          </a:bodyPr>
          <a:lstStyle/>
          <a:p>
            <a:r>
              <a:rPr lang="ru-RU" sz="3600" dirty="0">
                <a:cs typeface="Aharoni"/>
              </a:rPr>
              <a:t>Задание №24 из открытого варианта ОГЭ 2024</a:t>
            </a:r>
          </a:p>
          <a:p>
            <a:endParaRPr lang="ru-RU" dirty="0">
              <a:cs typeface="Aharon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E1E49-9017-4A06-974D-253A79BB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119086"/>
            <a:ext cx="9144000" cy="36351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/>
                <a:cs typeface="Times New Roman"/>
              </a:rPr>
              <a:t>Тело из алюминия, внутри которого имеется воздушная полость, плавает в воде, погрузившись в воду на 0,54 своего объёма. Объём тела (включая полость) равен 0,04 м</a:t>
            </a:r>
            <a:r>
              <a:rPr lang="ru-RU" sz="3200" baseline="30000" dirty="0">
                <a:latin typeface="Times New Roman"/>
                <a:cs typeface="Times New Roman"/>
              </a:rPr>
              <a:t>3</a:t>
            </a:r>
            <a:r>
              <a:rPr lang="ru-RU" sz="3200" dirty="0">
                <a:latin typeface="Times New Roman"/>
                <a:cs typeface="Times New Roman"/>
              </a:rPr>
              <a:t>. Найдите объём воздушной полости.</a:t>
            </a:r>
            <a:endParaRPr lang="ru-RU"/>
          </a:p>
          <a:p>
            <a:pPr marL="0" indent="0">
              <a:buNone/>
            </a:pPr>
            <a:endParaRPr lang="ru-RU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155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E290AC3-24B3-4438-78C7-3EEE6781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184" y="928624"/>
            <a:ext cx="9144000" cy="572008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Решение задачи №24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6E529-F629-D9A5-5AA6-E1EE7EB1182C}"/>
              </a:ext>
            </a:extLst>
          </p:cNvPr>
          <p:cNvSpPr txBox="1"/>
          <p:nvPr/>
        </p:nvSpPr>
        <p:spPr>
          <a:xfrm>
            <a:off x="1483360" y="5699760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>
                <a:latin typeface="Times New Roman"/>
              </a:rPr>
              <a:t>Ответ:</a:t>
            </a:r>
            <a:r>
              <a:rPr lang="ru-RU" sz="2800">
                <a:latin typeface="Times New Roman"/>
              </a:rPr>
              <a:t> 0,032 м</a:t>
            </a:r>
            <a:r>
              <a:rPr lang="ru-RU" sz="1850" baseline="30000">
                <a:latin typeface="Times New Roman"/>
              </a:rPr>
              <a:t>3</a:t>
            </a:r>
            <a:endParaRPr lang="ru-RU"/>
          </a:p>
        </p:txBody>
      </p:sp>
      <p:pic>
        <p:nvPicPr>
          <p:cNvPr id="2" name="Рисунок 1" descr="Изображение выглядит как текст, снимок экрана, Шрифт, числ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CBF3AB1-C62E-5262-4147-073A03A7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24" y="1503244"/>
            <a:ext cx="8858250" cy="336232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Шрифт, линия, бел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A7015EEB-61E8-49C2-B565-4017D1403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76" y="4412780"/>
            <a:ext cx="4013554" cy="4501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Шрифт, линия, диаграмм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F84F848C-2133-E570-89E1-F8F25A3E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997" y="4944122"/>
            <a:ext cx="3438525" cy="6762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EAFA44-6956-CCC3-1FA0-D9117ACA7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730" y="2015537"/>
            <a:ext cx="146861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8487A-BC81-8F41-4176-F9A67EA1F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4B5D60F-A3C3-AA40-E4F3-A3EC29D9D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750" y="1786765"/>
            <a:ext cx="3760281" cy="44117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/>
              <a:t>Возможные причины затруднений:</a:t>
            </a:r>
            <a:endParaRPr lang="ru-RU" sz="2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D139A-E525-A461-D53F-3D2CAD53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0293" y="2586586"/>
            <a:ext cx="3152917" cy="37240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sz="1600" dirty="0"/>
              <a:t>Основные ошибки связаны с незнанием условия плавания тел, сложностями в математических преобразованиях, наличием вычислительных ошибок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600" dirty="0"/>
              <a:t>Задачи </a:t>
            </a:r>
            <a:r>
              <a:rPr lang="ru-RU" sz="1600"/>
              <a:t>на плавание </a:t>
            </a:r>
            <a:r>
              <a:rPr lang="ru-RU" sz="1600" dirty="0"/>
              <a:t>тел рассматриваются в 7 классе, и недостаточно времени уделяется этой теме при повторении в 9 классе.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FBCC53-0717-6EF7-52D3-504979EAF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0182" y="1786764"/>
            <a:ext cx="3087347" cy="4411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/>
              <a:t>Рекомендации: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EBA37A-3F6E-6E8D-707C-13855117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1027" y="2586585"/>
            <a:ext cx="6165034" cy="346846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sz="1600" dirty="0"/>
              <a:t>При введении понятия выталкивающей силы рекомендуется следующая последовательность: использование  жизненного опыта  учащихся для постановки проблемы; обнаружение выталкивающей  силы на опыте; качественное объяснение причины возникновения выталкивающей силы на основе давления, обусловленного весом столбца жидкости, и закона Паскаля; измерение архимедовой силы; решение задач.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600" dirty="0"/>
              <a:t>Теоретический вывод архимедовой силы можно дать при решение задач или повторении материала. </a:t>
            </a:r>
          </a:p>
          <a:p>
            <a:pPr>
              <a:buFont typeface="Arial" panose="020B0504020202020204" pitchFamily="34" charset="0"/>
              <a:buChar char="•"/>
            </a:pPr>
            <a:endParaRPr lang="ru-RU" sz="16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3C72A-9DEE-E6F0-0392-95E16EBD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60343"/>
            <a:ext cx="9153292" cy="6100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3200" dirty="0">
                <a:cs typeface="Aharoni"/>
              </a:rPr>
              <a:t>Причины затруднений и рекомендации:</a:t>
            </a:r>
          </a:p>
          <a:p>
            <a:endParaRPr lang="ru-RU" sz="3600" dirty="0"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04032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313E4-B230-FFE8-9132-B00C4736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29086"/>
            <a:ext cx="9144000" cy="923063"/>
          </a:xfrm>
        </p:spPr>
        <p:txBody>
          <a:bodyPr>
            <a:normAutofit/>
          </a:bodyPr>
          <a:lstStyle/>
          <a:p>
            <a:r>
              <a:rPr lang="ru-RU" sz="3600" dirty="0">
                <a:cs typeface="Aharoni"/>
              </a:rPr>
              <a:t>Ознакомление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F9BC16-FDCC-DE69-2AAD-0153853D3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065786"/>
            <a:ext cx="9144000" cy="354835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dirty="0"/>
              <a:t>Цель данных учебно-методических материалов - способствовать развитию методической компетентности учителя физики в его практической профессиональной </a:t>
            </a:r>
            <a:r>
              <a:rPr lang="ru-RU"/>
              <a:t>деятельности при подготовке обучающихся школ к ОГЭ по физике.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dirty="0"/>
              <a:t>Представлены учебно-методические материалы по подготовке к ОГЭ по физике. Рассмотрены приёмы решения некоторых заданий, вызывающих затруднения при их выполнении </a:t>
            </a:r>
            <a:r>
              <a:rPr lang="ru-RU"/>
              <a:t>обучающимися школ Самарской области.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dirty="0"/>
              <a:t>Пособие предназначено учителям физики школ, преподавателям СПО, методистам физики.</a:t>
            </a:r>
          </a:p>
        </p:txBody>
      </p:sp>
    </p:spTree>
    <p:extLst>
      <p:ext uri="{BB962C8B-B14F-4D97-AF65-F5344CB8AC3E}">
        <p14:creationId xmlns:p14="http://schemas.microsoft.com/office/powerpoint/2010/main" val="224327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62207" y="1911459"/>
            <a:ext cx="4334256" cy="60602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22210" y="2526207"/>
            <a:ext cx="4638347" cy="4161672"/>
          </a:xfrm>
        </p:spPr>
        <p:txBody>
          <a:bodyPr>
            <a:no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sz="2000" dirty="0"/>
              <a:t>В формулировке выталкивающей силы должны  быть четко выделены следующие моменты: сила действует на тела и в жидкости, и в газе; сила направлена вверх; сила равна весу жидкости или газа в объеме тела, если оно погружено целиком; сила равна весу жидкости или газа в объеме погруженной части тела, если тело погружено частично.</a:t>
            </a:r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363152" y="1864942"/>
            <a:ext cx="4334256" cy="60602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452644" y="2579819"/>
            <a:ext cx="4334256" cy="3312795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/>
              <a:t>Условие плавания тел в жидкости можно вывести теоретически как результат действия двух противоположно направленных сил: силы тяжести и выталкивающей силы, а затем вывод подтвердить опытом, проведя  лабораторную работу на тему «Выяснение условия плавания тел в жидкости»</a:t>
            </a:r>
          </a:p>
          <a:p>
            <a:endParaRPr lang="ru-RU" sz="15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Рекомендации: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7456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D4D53-CD8C-C311-2313-54D848C01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55" y="906158"/>
            <a:ext cx="9471949" cy="657295"/>
          </a:xfrm>
        </p:spPr>
        <p:txBody>
          <a:bodyPr/>
          <a:lstStyle/>
          <a:p>
            <a:r>
              <a:rPr lang="ru-RU" sz="3600" dirty="0">
                <a:latin typeface="Times New Roman"/>
                <a:cs typeface="Times New Roman"/>
              </a:rPr>
              <a:t>Задание №25 из открытого варианта ОГЭ 2024</a:t>
            </a:r>
          </a:p>
          <a:p>
            <a:endParaRPr lang="ru-RU" dirty="0">
              <a:cs typeface="Aharon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F26B62-AD99-2A1E-5D98-37FBA800C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716110"/>
            <a:ext cx="9391402" cy="3817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/>
                <a:cs typeface="Times New Roman"/>
              </a:rPr>
              <a:t>В алюминиевом калориметре массой 100 г находится 200 г воды при комнатной температуре. Затем в воду опустили спираль сопротивлением 2 Ом, подключённую к источнику напряжением 12 В. На сколько градусов нагреется калориметр с водой за 5 мин, если потери энергии в окружающую среду составляют 25%?</a:t>
            </a:r>
          </a:p>
          <a:p>
            <a:pPr marL="0" indent="0">
              <a:buNone/>
            </a:pPr>
            <a:endParaRPr lang="ru-RU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5037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0032EDA-66FF-F870-1AEC-B7FADA7D9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304" y="918464"/>
            <a:ext cx="4917440" cy="450088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Решение задачи №25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83FCAB-C685-8302-2F06-902C720F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20" y="5678863"/>
            <a:ext cx="2200275" cy="422068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снимок экрана, Шрифт, числ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4711EB10-682F-0A00-6442-85DD0A9C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42" y="1552575"/>
            <a:ext cx="8766057" cy="39880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7DABAE-D465-04B3-8B1B-41D39FDE3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3813" y="2429933"/>
            <a:ext cx="334669" cy="2295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D8C785-6528-049B-3877-F64FC1BC0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220" y="2665119"/>
            <a:ext cx="306447" cy="24835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Шрифт, линия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9A6BD4F6-0B7D-8DBF-16DD-9B90DDC1D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651" y="4464815"/>
            <a:ext cx="3638550" cy="6000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A59A03-3F30-83B3-932B-E7EBFA97FC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797" t="624" r="3686" b="6783"/>
          <a:stretch/>
        </p:blipFill>
        <p:spPr>
          <a:xfrm>
            <a:off x="2836284" y="4332885"/>
            <a:ext cx="760181" cy="2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7CD9061-22EA-578C-0075-BBAC04BF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1903326"/>
            <a:ext cx="4334256" cy="434307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Возможные причины затруднений: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FB50B-3978-0173-AF13-B3745D22B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6439" y="2496621"/>
            <a:ext cx="4631229" cy="3583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/>
              <a:t>Задача на преобразование энергии с учетом потери энергии. Основные ошибки - неумение идентифицировать полезную и затраченную энергию, неумение совершать математические преобразования с дробями, записывать результат с учетом размерности искомой величины, также часть детей путают понятие КПД и потери энергии.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0B867-DC08-6C4F-0A1A-4127B18AA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1903325"/>
            <a:ext cx="4334256" cy="434307"/>
          </a:xfrm>
        </p:spPr>
        <p:txBody>
          <a:bodyPr>
            <a:normAutofit/>
          </a:bodyPr>
          <a:lstStyle/>
          <a:p>
            <a:r>
              <a:rPr lang="ru-RU" sz="2000" dirty="0"/>
              <a:t>Рекомендации: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8A98FE-118A-42B8-EDAA-FCD665C9A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72" y="2496621"/>
            <a:ext cx="4669186" cy="39279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/>
              <a:t>Формировать умение решать расчетные задачи, используя законы и формулы, связывающие физическое  величины из одного или нескольких содержательных разделов. Записывать краткое условие, выбирать законы и формулы, необходимые для решения, проводить расчеты и оценивать реалистичность полученного значения физ. величины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FD8739B-1040-D4FA-0E21-B34B2792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34947"/>
            <a:ext cx="9154732" cy="431915"/>
          </a:xfrm>
        </p:spPr>
        <p:txBody>
          <a:bodyPr>
            <a:normAutofit fontScale="90000"/>
          </a:bodyPr>
          <a:lstStyle/>
          <a:p>
            <a:r>
              <a:rPr lang="ru-RU" sz="3200">
                <a:cs typeface="Aharoni"/>
              </a:rPr>
              <a:t>Причины затруднений и рекомендации:</a:t>
            </a:r>
          </a:p>
          <a:p>
            <a:endParaRPr lang="ru-RU" dirty="0"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12999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90DA2-8549-3DF9-86D4-62765983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92017"/>
            <a:ext cx="9144000" cy="71095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cs typeface="Aharoni"/>
              </a:rPr>
              <a:t>Нужные формулы для решения задач</a:t>
            </a: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71E333A3-4123-A8A9-4EBE-74F2277F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322" y="2857003"/>
            <a:ext cx="2649608" cy="1501362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типография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420825B-44D1-C361-B64B-95A2EA17FE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11" t="-4742" r="-1807" b="12832"/>
          <a:stretch/>
        </p:blipFill>
        <p:spPr>
          <a:xfrm>
            <a:off x="3863480" y="5494833"/>
            <a:ext cx="1215676" cy="1118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DBF135-3F26-F8CB-3CB4-877C2CBB8E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695" t="-431" r="566" b="-3704"/>
          <a:stretch/>
        </p:blipFill>
        <p:spPr>
          <a:xfrm>
            <a:off x="8096704" y="1693859"/>
            <a:ext cx="939807" cy="5682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00243E-D902-028A-1A4A-1D4133623D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5014" t="-212" r="-8060" b="5340"/>
          <a:stretch/>
        </p:blipFill>
        <p:spPr>
          <a:xfrm>
            <a:off x="8097384" y="3425124"/>
            <a:ext cx="821505" cy="5395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5B5143-77B2-2701-B749-F7466CB6512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182" t="11332" r="10083" b="-1411"/>
          <a:stretch/>
        </p:blipFill>
        <p:spPr>
          <a:xfrm>
            <a:off x="848360" y="5592468"/>
            <a:ext cx="1282736" cy="5199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EBBC23-AC0A-2C0D-0213-980D5AE988E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979" t="3972" r="10159" b="-5916"/>
          <a:stretch/>
        </p:blipFill>
        <p:spPr>
          <a:xfrm>
            <a:off x="2539044" y="4987315"/>
            <a:ext cx="609405" cy="6013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B99E48-D1C2-AA6B-1D11-2FA34C1B3B0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4232" t="-1923" r="4520" b="15385"/>
          <a:stretch/>
        </p:blipFill>
        <p:spPr>
          <a:xfrm>
            <a:off x="6273561" y="4128770"/>
            <a:ext cx="739949" cy="45939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85A02F-345D-066A-035C-3CAA461A4A1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5924" t="9076" r="1212" b="14093"/>
          <a:stretch/>
        </p:blipFill>
        <p:spPr>
          <a:xfrm>
            <a:off x="5650686" y="5039162"/>
            <a:ext cx="884535" cy="5493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A2AB17-D485-00F9-AD9B-0206E5F5BCB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4792" t="-4051" r="28805" b="1347"/>
          <a:stretch/>
        </p:blipFill>
        <p:spPr>
          <a:xfrm>
            <a:off x="6748445" y="2534453"/>
            <a:ext cx="522884" cy="608470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ED18C74-C1F3-1093-1940-D508E727AB05}"/>
              </a:ext>
            </a:extLst>
          </p:cNvPr>
          <p:cNvCxnSpPr/>
          <p:nvPr/>
        </p:nvCxnSpPr>
        <p:spPr>
          <a:xfrm flipV="1">
            <a:off x="7539446" y="2150653"/>
            <a:ext cx="366122" cy="26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B78CBB4-45C8-F93C-98F6-EE7200E55BAD}"/>
              </a:ext>
            </a:extLst>
          </p:cNvPr>
          <p:cNvCxnSpPr/>
          <p:nvPr/>
        </p:nvCxnSpPr>
        <p:spPr>
          <a:xfrm>
            <a:off x="7660640" y="2802708"/>
            <a:ext cx="537028" cy="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AFFBDDE-7442-2390-8AA2-F002B46E20C6}"/>
              </a:ext>
            </a:extLst>
          </p:cNvPr>
          <p:cNvCxnSpPr/>
          <p:nvPr/>
        </p:nvCxnSpPr>
        <p:spPr>
          <a:xfrm>
            <a:off x="7459435" y="3312522"/>
            <a:ext cx="394607" cy="231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44231A8-D2B6-4C07-67AD-FACCA82943E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3787" t="-2994" r="-800" b="-3438"/>
          <a:stretch/>
        </p:blipFill>
        <p:spPr>
          <a:xfrm>
            <a:off x="1253956" y="2105504"/>
            <a:ext cx="1110596" cy="6589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2187290-BF7A-816C-BD7C-3811E52681C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1693" t="-7447" r="14286" b="-661"/>
          <a:stretch/>
        </p:blipFill>
        <p:spPr>
          <a:xfrm>
            <a:off x="2900194" y="1616568"/>
            <a:ext cx="944302" cy="7496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6126F12-4A7A-78EC-4E2C-3EBBECB245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3465" y="1975485"/>
            <a:ext cx="1134110" cy="580390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1AD52733-DA70-F9DC-ABC8-D35CA35F7F69}"/>
              </a:ext>
            </a:extLst>
          </p:cNvPr>
          <p:cNvCxnSpPr>
            <a:cxnSpLocks/>
          </p:cNvCxnSpPr>
          <p:nvPr/>
        </p:nvCxnSpPr>
        <p:spPr>
          <a:xfrm flipV="1">
            <a:off x="4501606" y="2607852"/>
            <a:ext cx="366122" cy="26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DB6D887-6815-C1B7-7EC3-7106BBA7294B}"/>
              </a:ext>
            </a:extLst>
          </p:cNvPr>
          <p:cNvCxnSpPr>
            <a:cxnSpLocks/>
          </p:cNvCxnSpPr>
          <p:nvPr/>
        </p:nvCxnSpPr>
        <p:spPr>
          <a:xfrm flipV="1">
            <a:off x="5173435" y="2974883"/>
            <a:ext cx="1115967" cy="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B095118-FCFE-BA57-F588-C91B51A9D8B9}"/>
              </a:ext>
            </a:extLst>
          </p:cNvPr>
          <p:cNvCxnSpPr>
            <a:cxnSpLocks/>
          </p:cNvCxnSpPr>
          <p:nvPr/>
        </p:nvCxnSpPr>
        <p:spPr>
          <a:xfrm>
            <a:off x="5214075" y="4196442"/>
            <a:ext cx="882287" cy="109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00257CC-FDC6-979C-FABF-6551D49A2F7E}"/>
              </a:ext>
            </a:extLst>
          </p:cNvPr>
          <p:cNvCxnSpPr>
            <a:cxnSpLocks/>
          </p:cNvCxnSpPr>
          <p:nvPr/>
        </p:nvCxnSpPr>
        <p:spPr>
          <a:xfrm>
            <a:off x="4706075" y="4541882"/>
            <a:ext cx="679087" cy="576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2596CA6B-D2A1-2DA9-1387-D37C4A1AC14F}"/>
              </a:ext>
            </a:extLst>
          </p:cNvPr>
          <p:cNvCxnSpPr>
            <a:cxnSpLocks/>
          </p:cNvCxnSpPr>
          <p:nvPr/>
        </p:nvCxnSpPr>
        <p:spPr>
          <a:xfrm>
            <a:off x="3913595" y="4511402"/>
            <a:ext cx="150767" cy="973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F352F5B-0EC6-24BD-8334-70555950E1DD}"/>
              </a:ext>
            </a:extLst>
          </p:cNvPr>
          <p:cNvCxnSpPr>
            <a:cxnSpLocks/>
          </p:cNvCxnSpPr>
          <p:nvPr/>
        </p:nvCxnSpPr>
        <p:spPr>
          <a:xfrm flipH="1">
            <a:off x="1768202" y="4287882"/>
            <a:ext cx="1068433" cy="116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CD0FD7F-6543-A512-FA2D-FC14F2F71ECA}"/>
              </a:ext>
            </a:extLst>
          </p:cNvPr>
          <p:cNvCxnSpPr>
            <a:cxnSpLocks/>
          </p:cNvCxnSpPr>
          <p:nvPr/>
        </p:nvCxnSpPr>
        <p:spPr>
          <a:xfrm flipH="1">
            <a:off x="2835002" y="4389482"/>
            <a:ext cx="235313" cy="42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7D5D938-7022-F291-E341-B805BCBE2450}"/>
              </a:ext>
            </a:extLst>
          </p:cNvPr>
          <p:cNvCxnSpPr>
            <a:cxnSpLocks/>
          </p:cNvCxnSpPr>
          <p:nvPr/>
        </p:nvCxnSpPr>
        <p:spPr>
          <a:xfrm flipH="1" flipV="1">
            <a:off x="3425008" y="2414812"/>
            <a:ext cx="141878" cy="40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700267FF-E0A2-B8AC-C763-092425BD9273}"/>
              </a:ext>
            </a:extLst>
          </p:cNvPr>
          <p:cNvCxnSpPr>
            <a:cxnSpLocks/>
          </p:cNvCxnSpPr>
          <p:nvPr/>
        </p:nvCxnSpPr>
        <p:spPr>
          <a:xfrm flipH="1" flipV="1">
            <a:off x="2317568" y="2719612"/>
            <a:ext cx="629558" cy="345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текст, Шрифт, снимок экрана, числ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173BF2E-E6F9-61E7-318A-DBD84EE42F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94978" y="4408616"/>
            <a:ext cx="2505075" cy="1809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DA155-56DD-8434-EC7F-B6385BD6FE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3587" y="2574162"/>
            <a:ext cx="926646" cy="5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792EA91-3BEC-413E-9CC0-329F1915E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id="{623EF34F-78E0-18F0-FE73-C136F8E1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1" r="-1" b="-1"/>
          <a:stretch/>
        </p:blipFill>
        <p:spPr>
          <a:xfrm>
            <a:off x="20" y="10"/>
            <a:ext cx="121919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97C0394-A9D4-466F-A671-B2752CC7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2919"/>
            <a:ext cx="12191999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56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B4C43-0A18-967B-1C03-F2DB3486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7980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0095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7F8ED-8D12-79D8-474F-EB5DA60E2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56693"/>
            <a:ext cx="9144000" cy="772668"/>
          </a:xfrm>
        </p:spPr>
        <p:txBody>
          <a:bodyPr>
            <a:normAutofit/>
          </a:bodyPr>
          <a:lstStyle/>
          <a:p>
            <a:r>
              <a:rPr lang="ru-RU" sz="3600" dirty="0">
                <a:cs typeface="Aharoni"/>
              </a:rPr>
              <a:t>Задание №11 из открытого варианта ОГЭ 2024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D099C-532B-3CC8-5331-C428D45C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828801"/>
            <a:ext cx="9144000" cy="3628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/>
                <a:cs typeface="Times New Roman"/>
              </a:rPr>
              <a:t>В бассейне под водой установлен динамик, излучающий звук определённой частоты. Часть звуковой волны отражается от поверхности воды, а часть преломляется и проходит в воздух. Известно, что скорость звука в воде больше скорости звука в воздухе. Как при переходе из воды в воздух изменяются частота звука и длина звуковой волны?</a:t>
            </a:r>
            <a:endParaRPr lang="ru-RU">
              <a:latin typeface="Times New Roman"/>
              <a:cs typeface="Times New Roman"/>
            </a:endParaRPr>
          </a:p>
          <a:p>
            <a:pPr marL="0" indent="0">
              <a:buNone/>
            </a:pPr>
            <a:br>
              <a:rPr lang="ru-RU" sz="1800" dirty="0">
                <a:latin typeface="Times New Roman"/>
                <a:cs typeface="Times New Roman"/>
              </a:rPr>
            </a:br>
            <a:r>
              <a:rPr lang="ru-RU" sz="1800" dirty="0">
                <a:latin typeface="Times New Roman"/>
                <a:cs typeface="Times New Roman"/>
              </a:rPr>
              <a:t> Для каждой величины определите соответствующий характер изменения:</a:t>
            </a:r>
            <a:br>
              <a:rPr lang="ru-RU" sz="1800" dirty="0">
                <a:latin typeface="Times New Roman"/>
                <a:cs typeface="Times New Roman"/>
              </a:rPr>
            </a:br>
            <a:r>
              <a:rPr lang="ru-RU" sz="1800" dirty="0">
                <a:latin typeface="Times New Roman"/>
                <a:cs typeface="Times New Roman"/>
              </a:rPr>
              <a:t>                                                   1) увеличивается;</a:t>
            </a:r>
            <a:br>
              <a:rPr lang="ru-RU" sz="1800" dirty="0">
                <a:latin typeface="Times New Roman"/>
                <a:cs typeface="Times New Roman"/>
              </a:rPr>
            </a:br>
            <a:r>
              <a:rPr lang="ru-RU" sz="1800" dirty="0">
                <a:latin typeface="Times New Roman"/>
                <a:cs typeface="Times New Roman"/>
              </a:rPr>
              <a:t>                                                   2) уменьшается;</a:t>
            </a:r>
            <a:br>
              <a:rPr lang="ru-RU" sz="1800" dirty="0">
                <a:latin typeface="Times New Roman"/>
                <a:cs typeface="Times New Roman"/>
              </a:rPr>
            </a:br>
            <a:r>
              <a:rPr lang="ru-RU" sz="1800" dirty="0">
                <a:latin typeface="Times New Roman"/>
                <a:cs typeface="Times New Roman"/>
              </a:rPr>
              <a:t>                                                   3) не изменяется;</a:t>
            </a:r>
          </a:p>
          <a:p>
            <a:pPr marL="0" indent="0">
              <a:buNone/>
            </a:pPr>
            <a:r>
              <a:rPr lang="ru-RU" sz="1800" dirty="0">
                <a:latin typeface="Times New Roman"/>
                <a:cs typeface="Times New Roman"/>
              </a:rPr>
              <a:t>Запишите в таблицу выбранные цифры для каждой физической величины.</a:t>
            </a:r>
          </a:p>
          <a:p>
            <a:pPr marL="0" indent="0">
              <a:buNone/>
            </a:pPr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5" name="Рисунок 4" descr="Изображение выглядит как текст, снимок экрана, Шрифт, линия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2E4011D-344D-A6ED-33E1-9B8B1657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059" y="5264702"/>
            <a:ext cx="5611881" cy="93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DF70C-8197-BAD6-A282-7202B4A54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312179-341A-5435-7845-D2DEE0180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609" y="1915290"/>
            <a:ext cx="5077670" cy="401587"/>
          </a:xfrm>
        </p:spPr>
        <p:txBody>
          <a:bodyPr>
            <a:noAutofit/>
          </a:bodyPr>
          <a:lstStyle/>
          <a:p>
            <a:r>
              <a:rPr lang="ru-RU" dirty="0"/>
              <a:t>Возможные причины затруднений: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516B6F-9571-B0C4-7761-11B8642E7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2681760"/>
            <a:ext cx="4334256" cy="36762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Arial,Sans-Serif" panose="020B0504020202020204" pitchFamily="34" charset="0"/>
              <a:buChar char="•"/>
            </a:pPr>
            <a:r>
              <a:rPr lang="ru-RU" sz="2000" dirty="0"/>
              <a:t>Не сформировано понимание того, что при переходе из одной среды в другую волна сохраняет свою частоту.</a:t>
            </a:r>
            <a:endParaRPr lang="en-US" sz="2000" dirty="0"/>
          </a:p>
          <a:p>
            <a:pPr marL="457200" indent="-457200">
              <a:buFont typeface="Arial,Sans-Serif" panose="020B0504020202020204" pitchFamily="34" charset="0"/>
              <a:buChar char="•"/>
            </a:pPr>
            <a:r>
              <a:rPr lang="ru-RU" sz="2000" dirty="0"/>
              <a:t>Скорость, длина и частота волны связаны соотношением, которое позволит сделать вывод об изменении длины волны. Применение данного соотношения отрабатывается при решении задач.</a:t>
            </a:r>
            <a:endParaRPr lang="en-US" sz="2000" dirty="0"/>
          </a:p>
          <a:p>
            <a:pPr>
              <a:buFont typeface="Arial" panose="020B0504020202020204" pitchFamily="34" charset="0"/>
              <a:buChar char="•"/>
            </a:pPr>
            <a:endParaRPr lang="ru-RU" sz="1400" dirty="0"/>
          </a:p>
          <a:p>
            <a:pPr>
              <a:buFont typeface="Arial" panose="020B0504020202020204" pitchFamily="34" charset="0"/>
              <a:buChar char="•"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0C96A-138E-0C00-A7E5-DED5689E0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45255" y="1915290"/>
            <a:ext cx="3535087" cy="401587"/>
          </a:xfrm>
        </p:spPr>
        <p:txBody>
          <a:bodyPr>
            <a:noAutofit/>
          </a:bodyPr>
          <a:lstStyle/>
          <a:p>
            <a:r>
              <a:rPr lang="ru-RU" dirty="0"/>
              <a:t>Рекомендации: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0985F3-46C4-06E6-C6BC-5B932CDC2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54662" y="2681760"/>
            <a:ext cx="3525793" cy="3676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504020202020204" pitchFamily="34" charset="0"/>
              <a:buChar char="•"/>
            </a:pP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изучении</a:t>
            </a:r>
            <a:r>
              <a:rPr lang="en-US" sz="2000" dirty="0"/>
              <a:t> </a:t>
            </a:r>
            <a:r>
              <a:rPr lang="en-US" sz="2000" dirty="0" err="1"/>
              <a:t>темы</a:t>
            </a:r>
            <a:r>
              <a:rPr lang="en-US" sz="2000" dirty="0"/>
              <a:t> </a:t>
            </a:r>
            <a:r>
              <a:rPr lang="en-US" sz="2000" dirty="0" err="1"/>
              <a:t>добиться</a:t>
            </a:r>
            <a:r>
              <a:rPr lang="en-US" sz="2000" dirty="0"/>
              <a:t> </a:t>
            </a:r>
            <a:r>
              <a:rPr lang="en-US" sz="2000" dirty="0" err="1"/>
              <a:t>усвоения</a:t>
            </a:r>
            <a:r>
              <a:rPr lang="en-US" sz="2000" dirty="0"/>
              <a:t> и </a:t>
            </a:r>
            <a:r>
              <a:rPr lang="en-US" sz="2000" dirty="0" err="1"/>
              <a:t>понимания</a:t>
            </a:r>
            <a:r>
              <a:rPr lang="en-US" sz="2000" dirty="0"/>
              <a:t> </a:t>
            </a:r>
            <a:r>
              <a:rPr lang="en-US" sz="2000" dirty="0" err="1"/>
              <a:t>характеристик</a:t>
            </a:r>
            <a:r>
              <a:rPr lang="en-US" sz="2000" dirty="0"/>
              <a:t> </a:t>
            </a:r>
            <a:r>
              <a:rPr lang="en-US" sz="2000" dirty="0" err="1"/>
              <a:t>звуковой</a:t>
            </a:r>
            <a:r>
              <a:rPr lang="en-US" sz="2000" dirty="0"/>
              <a:t> </a:t>
            </a:r>
            <a:r>
              <a:rPr lang="en-US" sz="2000" dirty="0" err="1"/>
              <a:t>волны</a:t>
            </a:r>
            <a:r>
              <a:rPr lang="en-US" sz="2000" dirty="0"/>
              <a:t>. </a:t>
            </a:r>
            <a:r>
              <a:rPr lang="en-US" sz="2000" dirty="0" err="1"/>
              <a:t>Закрепить</a:t>
            </a:r>
            <a:r>
              <a:rPr lang="en-US" sz="2000" dirty="0"/>
              <a:t> </a:t>
            </a:r>
            <a:r>
              <a:rPr lang="en-US" sz="2000" dirty="0" err="1"/>
              <a:t>использование</a:t>
            </a:r>
            <a:r>
              <a:rPr lang="en-US" sz="2000" dirty="0"/>
              <a:t> </a:t>
            </a:r>
            <a:r>
              <a:rPr lang="en-US" sz="2000" dirty="0" err="1"/>
              <a:t>формул</a:t>
            </a:r>
            <a:r>
              <a:rPr lang="en-US" sz="2000" dirty="0"/>
              <a:t>, </a:t>
            </a:r>
            <a:r>
              <a:rPr lang="en-US" sz="2000" dirty="0" err="1"/>
              <a:t>описывающих</a:t>
            </a:r>
            <a:r>
              <a:rPr lang="en-US" sz="2000" dirty="0"/>
              <a:t> </a:t>
            </a:r>
            <a:r>
              <a:rPr lang="en-US" sz="2000" dirty="0" err="1"/>
              <a:t>характеристики</a:t>
            </a:r>
            <a:r>
              <a:rPr lang="en-US" sz="2000" dirty="0"/>
              <a:t> </a:t>
            </a:r>
            <a:r>
              <a:rPr lang="en-US" sz="2000" dirty="0" err="1"/>
              <a:t>волн</a:t>
            </a:r>
            <a:r>
              <a:rPr lang="en-US" sz="2000" dirty="0"/>
              <a:t>,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решении</a:t>
            </a:r>
            <a:r>
              <a:rPr lang="en-US" sz="2000" dirty="0"/>
              <a:t> </a:t>
            </a:r>
            <a:r>
              <a:rPr lang="en-US" sz="2000" dirty="0" err="1"/>
              <a:t>задач</a:t>
            </a:r>
            <a:r>
              <a:rPr lang="en-US" sz="2000" dirty="0"/>
              <a:t>.</a:t>
            </a:r>
          </a:p>
          <a:p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D8E1E-18F6-569B-4A6C-229D7285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60343"/>
            <a:ext cx="9153292" cy="49853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cs typeface="Aharoni"/>
              </a:rPr>
              <a:t>Причины затруднений и рекомендации:</a:t>
            </a:r>
          </a:p>
          <a:p>
            <a:endParaRPr lang="ru-RU" sz="3600" dirty="0"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419813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A5D3E-A52C-1827-EA22-1BA64F016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44540"/>
            <a:ext cx="9144000" cy="789987"/>
          </a:xfrm>
        </p:spPr>
        <p:txBody>
          <a:bodyPr>
            <a:normAutofit/>
          </a:bodyPr>
          <a:lstStyle/>
          <a:p>
            <a:r>
              <a:rPr lang="ru-RU" sz="3600" dirty="0">
                <a:cs typeface="Aharoni"/>
              </a:rPr>
              <a:t>Задание №12 из открытого варианта ОГЭ 2024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D7ED-A341-CC61-A226-C85A31AEC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978891"/>
            <a:ext cx="7960895" cy="41201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600" dirty="0">
                <a:latin typeface="Times New Roman"/>
                <a:cs typeface="Times New Roman"/>
              </a:rPr>
              <a:t>На рисунке изображена электрическая цепь, состоящая из источника тока, резисторов 1 и</a:t>
            </a:r>
            <a:endParaRPr lang="ru-RU" dirty="0"/>
          </a:p>
          <a:p>
            <a:pPr>
              <a:buNone/>
            </a:pPr>
            <a:r>
              <a:rPr lang="ru-RU" sz="1600" dirty="0">
                <a:latin typeface="Times New Roman"/>
                <a:cs typeface="Times New Roman"/>
              </a:rPr>
              <a:t>2 и ключа К. Как изменяются сила тока в цепи и общее сопротивление цепи при</a:t>
            </a:r>
            <a:endParaRPr lang="ru-RU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1600" dirty="0">
                <a:latin typeface="Times New Roman"/>
                <a:cs typeface="Times New Roman"/>
              </a:rPr>
              <a:t>замыкании ключа К?</a:t>
            </a:r>
            <a:endParaRPr lang="ru-RU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ru-RU" sz="1600" dirty="0">
                <a:latin typeface="Times New Roman"/>
                <a:cs typeface="Times New Roman"/>
              </a:rPr>
              <a:t>Для каждой величины определите соответствующий характер изменения:</a:t>
            </a:r>
            <a:br>
              <a:rPr lang="ru-RU" sz="1600" dirty="0">
                <a:latin typeface="Times New Roman"/>
                <a:cs typeface="Times New Roman"/>
              </a:rPr>
            </a:br>
            <a:r>
              <a:rPr lang="ru-RU" sz="1600" dirty="0">
                <a:latin typeface="Times New Roman"/>
                <a:cs typeface="Times New Roman"/>
              </a:rPr>
              <a:t>1) увеличивается</a:t>
            </a:r>
            <a:br>
              <a:rPr lang="ru-RU" sz="1600" dirty="0">
                <a:latin typeface="Times New Roman"/>
                <a:cs typeface="Times New Roman"/>
              </a:rPr>
            </a:br>
            <a:r>
              <a:rPr lang="ru-RU" sz="1600" dirty="0">
                <a:latin typeface="Times New Roman"/>
                <a:cs typeface="Times New Roman"/>
              </a:rPr>
              <a:t>2) уменьшается</a:t>
            </a:r>
            <a:br>
              <a:rPr lang="ru-RU" sz="1600" dirty="0">
                <a:latin typeface="Times New Roman"/>
                <a:cs typeface="Times New Roman"/>
              </a:rPr>
            </a:br>
            <a:r>
              <a:rPr lang="ru-RU" sz="1600" dirty="0">
                <a:latin typeface="Times New Roman"/>
                <a:cs typeface="Times New Roman"/>
              </a:rPr>
              <a:t>3) не изменяется</a:t>
            </a:r>
            <a:endParaRPr lang="ru-RU" sz="1600" dirty="0"/>
          </a:p>
          <a:p>
            <a:pPr>
              <a:buNone/>
            </a:pPr>
            <a:r>
              <a:rPr lang="en-US" sz="1600" dirty="0" err="1">
                <a:latin typeface="Avenir Next LT Pro"/>
              </a:rPr>
              <a:t>Запишите</a:t>
            </a:r>
            <a:r>
              <a:rPr lang="en-US" sz="1600" dirty="0">
                <a:latin typeface="Avenir Next LT Pro"/>
              </a:rPr>
              <a:t> в </a:t>
            </a:r>
            <a:r>
              <a:rPr lang="en-US" sz="1600" dirty="0" err="1">
                <a:latin typeface="Avenir Next LT Pro"/>
              </a:rPr>
              <a:t>таблицу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выбранные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цифры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для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каждой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физической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величины</a:t>
            </a:r>
            <a:r>
              <a:rPr lang="en-US" sz="1600" dirty="0">
                <a:latin typeface="Avenir Next LT Pro"/>
              </a:rPr>
              <a:t>. </a:t>
            </a:r>
            <a:r>
              <a:rPr lang="en-US" sz="1600" dirty="0" err="1">
                <a:latin typeface="Avenir Next LT Pro"/>
              </a:rPr>
              <a:t>Цифры</a:t>
            </a:r>
            <a:r>
              <a:rPr lang="en-US" sz="1600" dirty="0">
                <a:latin typeface="Avenir Next LT Pro"/>
              </a:rPr>
              <a:t> в</a:t>
            </a:r>
          </a:p>
          <a:p>
            <a:pPr>
              <a:buNone/>
            </a:pPr>
            <a:r>
              <a:rPr lang="en-US" sz="1600" dirty="0" err="1">
                <a:latin typeface="Avenir Next LT Pro"/>
              </a:rPr>
              <a:t>ответе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могут</a:t>
            </a:r>
            <a:r>
              <a:rPr lang="en-US" sz="1600" dirty="0">
                <a:latin typeface="Avenir Next LT Pro"/>
              </a:rPr>
              <a:t> </a:t>
            </a:r>
            <a:r>
              <a:rPr lang="en-US" sz="1600" dirty="0" err="1">
                <a:latin typeface="Avenir Next LT Pro"/>
              </a:rPr>
              <a:t>повторяться</a:t>
            </a:r>
            <a:r>
              <a:rPr lang="en-US" sz="1600" dirty="0">
                <a:latin typeface="Avenir Next LT Pro"/>
              </a:rPr>
              <a:t>.</a:t>
            </a:r>
          </a:p>
          <a:p>
            <a:pPr>
              <a:buNone/>
            </a:pPr>
            <a:br>
              <a:rPr lang="en-US" sz="1800" dirty="0">
                <a:latin typeface="Avenir Next LT Pro"/>
              </a:rPr>
            </a:br>
            <a:endParaRPr lang="en-US" sz="1800" dirty="0">
              <a:latin typeface="Avenir Next LT Pro"/>
            </a:endParaRPr>
          </a:p>
        </p:txBody>
      </p:sp>
      <p:pic>
        <p:nvPicPr>
          <p:cNvPr id="5" name="Рисунок 4" descr="Изображение выглядит как снимок экрана, дизай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A241229-A411-1DE9-C48D-46DB385D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687" y="2573781"/>
            <a:ext cx="6136496" cy="171842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Шрифт, снимок экрана, линия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9A8AE31-226F-D3A3-F351-E66EEBC1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03" y="5312327"/>
            <a:ext cx="4486827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EA92F-BE2C-50EC-0E9C-614690B8F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D7C6E4E-403E-E2CF-042E-8D888626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1717734"/>
            <a:ext cx="5087611" cy="616033"/>
          </a:xfrm>
        </p:spPr>
        <p:txBody>
          <a:bodyPr>
            <a:noAutofit/>
          </a:bodyPr>
          <a:lstStyle/>
          <a:p>
            <a:r>
              <a:rPr lang="ru-RU" dirty="0"/>
              <a:t>Возможные причины затруднений: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44DC5-4B89-E027-F995-545508DD4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586" y="2418353"/>
            <a:ext cx="3926139" cy="43014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,Sans-Serif" panose="020B0504020202020204" pitchFamily="34" charset="0"/>
              <a:buChar char="•"/>
            </a:pPr>
            <a:r>
              <a:rPr lang="ru-RU" sz="2000" dirty="0"/>
              <a:t>Не отработан программный материал по применению закона Ома для участка цепи для расчета электрических цепей.</a:t>
            </a:r>
            <a:endParaRPr lang="en-US" sz="2000" dirty="0"/>
          </a:p>
          <a:p>
            <a:pPr>
              <a:buFont typeface="Arial,Sans-Serif" panose="020B0504020202020204" pitchFamily="34" charset="0"/>
              <a:buChar char="•"/>
            </a:pPr>
            <a:r>
              <a:rPr lang="ru-RU" sz="2000" dirty="0"/>
              <a:t>Не усвоены обучающимися свойства электрической цепи с последовательным и параллельным соединением проводников.</a:t>
            </a:r>
            <a:endParaRPr lang="en-US" sz="2000" dirty="0"/>
          </a:p>
          <a:p>
            <a:pPr>
              <a:buFont typeface="Arial" panose="020B0504020202020204" pitchFamily="34" charset="0"/>
              <a:buChar char="•"/>
            </a:pP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952A67-0D12-1D75-4345-C49DC065F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56767" y="1773490"/>
            <a:ext cx="3414281" cy="401587"/>
          </a:xfrm>
        </p:spPr>
        <p:txBody>
          <a:bodyPr>
            <a:noAutofit/>
          </a:bodyPr>
          <a:lstStyle/>
          <a:p>
            <a:r>
              <a:rPr lang="ru-RU" dirty="0"/>
              <a:t>Рекомендации: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30262C-12D5-6F4D-4447-7DF59062B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0816" y="2418353"/>
            <a:ext cx="3730232" cy="36762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ru-RU" sz="1800" dirty="0"/>
              <a:t>В ходе изучения электрических явлений проводить систематическую проверку усвоения формул, связывающих физические величины.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800" dirty="0"/>
              <a:t>Выстроить систему тренировочных заданий, способствующих пониманию природы электрического тока, свойств электрических цепей.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ru-RU" sz="1800" dirty="0"/>
              <a:t>Увеличить долю тренировочных заданий на расчет электрических цепей.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0F057-4C30-D412-EBC6-714DBF5D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60343"/>
            <a:ext cx="9153292" cy="610047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cs typeface="Aharoni"/>
              </a:rPr>
              <a:t>Причины затруднений и рекомендации:</a:t>
            </a:r>
          </a:p>
          <a:p>
            <a:endParaRPr lang="ru-RU" sz="3600" dirty="0"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56359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5D526-AB0D-5EE0-CD1D-2D09D31A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046667"/>
            <a:ext cx="9144000" cy="692458"/>
          </a:xfrm>
        </p:spPr>
        <p:txBody>
          <a:bodyPr>
            <a:normAutofit/>
          </a:bodyPr>
          <a:lstStyle/>
          <a:p>
            <a:r>
              <a:rPr lang="ru-RU" sz="3600" dirty="0">
                <a:cs typeface="Aharoni"/>
              </a:rPr>
              <a:t>Задание №17 из открытого варианта ОГЭ 2024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C31789-9009-DD8F-2D51-780B2BF7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868" y="1718511"/>
            <a:ext cx="10248182" cy="40815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-RU" sz="1800" dirty="0">
                <a:ea typeface="+mn-lt"/>
                <a:cs typeface="+mn-lt"/>
              </a:rPr>
              <a:t>Используя источник тока, вольтметр, амперметр, ключ, реостат, соединительные провода, резистор, обозначенный R3, соберите экспериментальную установку для исследования зависимости силы электрического тока в резисторе от напряжения на его концах. Абсолютную погрешность измерения силы тока принять равной ±0,02 А; напряжения – равной ±0,1 В. </a:t>
            </a:r>
            <a:endParaRPr lang="ru-RU" sz="1800"/>
          </a:p>
          <a:p>
            <a:pPr>
              <a:buNone/>
            </a:pPr>
            <a:r>
              <a:rPr lang="ru-RU" sz="1800" dirty="0">
                <a:ea typeface="+mn-lt"/>
                <a:cs typeface="+mn-lt"/>
              </a:rPr>
              <a:t>В бланке ответов: </a:t>
            </a:r>
          </a:p>
          <a:p>
            <a:pPr>
              <a:buAutoNum type="arabicPeriod"/>
            </a:pPr>
            <a:r>
              <a:rPr lang="ru-RU" sz="1800" dirty="0">
                <a:ea typeface="+mn-lt"/>
                <a:cs typeface="+mn-lt"/>
              </a:rPr>
              <a:t>нарисуйте электрическую схему эксперимента; </a:t>
            </a:r>
          </a:p>
          <a:p>
            <a:pPr>
              <a:buAutoNum type="arabicPeriod"/>
            </a:pPr>
            <a:r>
              <a:rPr lang="ru-RU" sz="1800" dirty="0">
                <a:ea typeface="+mn-lt"/>
                <a:cs typeface="+mn-lt"/>
              </a:rPr>
              <a:t>установив с помощью реостата поочерёдно силу тока в цепи 0,1 А, 0,2 А и 0,3 А, измерьте в каждом случае значение электрического напряжения на концах резистора и укажите результаты измерения силы тока и напряжения с учётом абсолютной погрешности измерения для трёх случаев в виде таблицы (или графика);</a:t>
            </a:r>
          </a:p>
          <a:p>
            <a:pPr>
              <a:buAutoNum type="arabicPeriod"/>
            </a:pPr>
            <a:r>
              <a:rPr lang="ru-RU" sz="1800" dirty="0">
                <a:ea typeface="+mn-lt"/>
                <a:cs typeface="+mn-lt"/>
              </a:rPr>
              <a:t>сформулируйте вывод о зависимости силы электрического тока в резисторе от напряжения на его концах. </a:t>
            </a:r>
            <a:endParaRPr lang="ru-RU" sz="1800"/>
          </a:p>
          <a:p>
            <a:pPr marL="0" indent="0">
              <a:buNone/>
            </a:pPr>
            <a:endParaRPr lang="ru-RU" sz="1800" dirty="0">
              <a:latin typeface="Times New Roman"/>
              <a:ea typeface="+mn-lt"/>
              <a:cs typeface="Times New Roman"/>
            </a:endParaRPr>
          </a:p>
          <a:p>
            <a:pPr>
              <a:buNone/>
            </a:pPr>
            <a:endParaRPr lang="ru-RU" sz="1800" dirty="0">
              <a:latin typeface="Times New Roman"/>
              <a:ea typeface="+mn-lt"/>
              <a:cs typeface="Times New Roman"/>
            </a:endParaRPr>
          </a:p>
          <a:p>
            <a:pPr>
              <a:buNone/>
            </a:pPr>
            <a:endParaRPr lang="ru-RU" sz="1900" dirty="0">
              <a:ea typeface="+mn-lt"/>
              <a:cs typeface="+mn-lt"/>
            </a:endParaRPr>
          </a:p>
          <a:p>
            <a:pPr>
              <a:buNone/>
            </a:pPr>
            <a:endParaRPr lang="ru-RU" sz="1800" dirty="0">
              <a:latin typeface="Times New Roman"/>
              <a:cs typeface="Times New Roman"/>
            </a:endParaRPr>
          </a:p>
          <a:p>
            <a:pPr>
              <a:buNone/>
            </a:pPr>
            <a:endParaRPr lang="ru-RU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593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13ED0DE-47F0-4AB3-8AEE-317C1613B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80595"/>
            <a:ext cx="9157854" cy="512896"/>
          </a:xfrm>
        </p:spPr>
        <p:txBody>
          <a:bodyPr>
            <a:normAutofit fontScale="90000"/>
          </a:bodyPr>
          <a:lstStyle/>
          <a:p>
            <a:r>
              <a:rPr lang="ru-RU" dirty="0">
                <a:ea typeface="+mj-lt"/>
                <a:cs typeface="+mj-lt"/>
              </a:rPr>
              <a:t>Образец возможного выполнения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39F96-8484-1395-0E24-DC8E57DF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600200"/>
            <a:ext cx="9157854" cy="448499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ea typeface="+mn-lt"/>
                <a:cs typeface="+mn-lt"/>
              </a:rPr>
              <a:t> Схема экспериментальной установки: </a:t>
            </a:r>
            <a:endParaRPr lang="ru-RU"/>
          </a:p>
          <a:p>
            <a:pPr marL="514350" indent="-514350">
              <a:buAutoNum type="arabicPeriod"/>
            </a:pPr>
            <a:endParaRPr lang="ru-RU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ru-RU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ru-RU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ru-RU" dirty="0">
                <a:ea typeface="+mn-lt"/>
                <a:cs typeface="+mn-lt"/>
              </a:rPr>
              <a:t>2</a:t>
            </a:r>
          </a:p>
          <a:p>
            <a:pPr marL="514350" indent="-514350">
              <a:buAutoNum type="arabicPeriod"/>
            </a:pPr>
            <a:endParaRPr lang="ru-RU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ru-RU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 </a:t>
            </a:r>
            <a:r>
              <a:rPr lang="ru-RU" b="1" dirty="0"/>
              <a:t>Вывод:</a:t>
            </a:r>
            <a:r>
              <a:rPr lang="ru-RU" dirty="0"/>
              <a:t> при увеличении силы тока в проводнике напряжение, возникающее на концах проводника, также увеличивается.</a:t>
            </a:r>
            <a:endParaRPr lang="ru-RU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Изображение выглядит как диаграмма, зарисовка, линия, План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FBE9D0CC-ADF2-0233-5ED7-E541F9EBA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66" y="2142692"/>
            <a:ext cx="2813339" cy="115945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Шрифт, число, снимок экра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E9EA6EB1-4F16-4A89-F995-C1B5BD790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462" y="3639417"/>
            <a:ext cx="4199659" cy="13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3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3381D8E-50BB-9108-F94D-ECA8CB42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84693"/>
            <a:ext cx="9144000" cy="678760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haroni"/>
              </a:rPr>
              <a:t>Пример сделанной работы. (3 балла)</a:t>
            </a:r>
            <a:endParaRPr lang="ru-RU" dirty="0"/>
          </a:p>
        </p:txBody>
      </p:sp>
      <p:pic>
        <p:nvPicPr>
          <p:cNvPr id="7" name="Объект 6" descr="Изображение выглядит как рукописный текст, текст, письмо, каллиграфия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DD32AC1E-A13E-C729-8F8D-A056FE313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763" y="1716110"/>
            <a:ext cx="4736846" cy="4060966"/>
          </a:xfrm>
        </p:spPr>
      </p:pic>
    </p:spTree>
    <p:extLst>
      <p:ext uri="{BB962C8B-B14F-4D97-AF65-F5344CB8AC3E}">
        <p14:creationId xmlns:p14="http://schemas.microsoft.com/office/powerpoint/2010/main" val="273310995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DarkSeedLeftStep">
      <a:dk1>
        <a:srgbClr val="000000"/>
      </a:dk1>
      <a:lt1>
        <a:srgbClr val="FFFFFF"/>
      </a:lt1>
      <a:dk2>
        <a:srgbClr val="223C29"/>
      </a:dk2>
      <a:lt2>
        <a:srgbClr val="E8E2E8"/>
      </a:lt2>
      <a:accent1>
        <a:srgbClr val="47B548"/>
      </a:accent1>
      <a:accent2>
        <a:srgbClr val="6CB13B"/>
      </a:accent2>
      <a:accent3>
        <a:srgbClr val="97A942"/>
      </a:accent3>
      <a:accent4>
        <a:srgbClr val="B1943B"/>
      </a:accent4>
      <a:accent5>
        <a:srgbClr val="C3754D"/>
      </a:accent5>
      <a:accent6>
        <a:srgbClr val="B13B44"/>
      </a:accent6>
      <a:hlink>
        <a:srgbClr val="AE743A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1535</Words>
  <Application>Microsoft Office PowerPoint</Application>
  <PresentationFormat>Широкоэкранный</PresentationFormat>
  <Paragraphs>116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Aharoni</vt:lpstr>
      <vt:lpstr>Arial</vt:lpstr>
      <vt:lpstr>Arial,Sans-Serif</vt:lpstr>
      <vt:lpstr>Avenir Next LT Pro</vt:lpstr>
      <vt:lpstr>Times New Roman</vt:lpstr>
      <vt:lpstr>PrismaticVTI</vt:lpstr>
      <vt:lpstr>От анализа достижения предметных результатов по итогам ОГЭ к выстраиванию траектории повышения качества обучения по физике</vt:lpstr>
      <vt:lpstr>Ознакомление </vt:lpstr>
      <vt:lpstr>Задание №11 из открытого варианта ОГЭ 2024</vt:lpstr>
      <vt:lpstr>Причины затруднений и рекомендации: </vt:lpstr>
      <vt:lpstr>Задание №12 из открытого варианта ОГЭ 2024</vt:lpstr>
      <vt:lpstr>Причины затруднений и рекомендации: </vt:lpstr>
      <vt:lpstr>Задание №17 из открытого варианта ОГЭ 2024</vt:lpstr>
      <vt:lpstr>Образец возможного выполнения</vt:lpstr>
      <vt:lpstr>Пример сделанной работы. (3 балла)</vt:lpstr>
      <vt:lpstr>Причины затруднений и рекомендации: </vt:lpstr>
      <vt:lpstr>Задание №20 из открытого варианта ОГЭ 2024</vt:lpstr>
      <vt:lpstr>Причины затруднений и рекомендации: </vt:lpstr>
      <vt:lpstr>Задание №21 из открытого варианта ОГЭ 2024 </vt:lpstr>
      <vt:lpstr>Причины затруднений и рекомендации: </vt:lpstr>
      <vt:lpstr>Алгоритм решение качественных задач </vt:lpstr>
      <vt:lpstr>Основные элементы полного правильного ответа:</vt:lpstr>
      <vt:lpstr>Задание №24 из открытого варианта ОГЭ 2024 </vt:lpstr>
      <vt:lpstr>Решение задачи №24</vt:lpstr>
      <vt:lpstr>Причины затруднений и рекомендации: </vt:lpstr>
      <vt:lpstr>Рекомендации: </vt:lpstr>
      <vt:lpstr>Задание №25 из открытого варианта ОГЭ 2024 </vt:lpstr>
      <vt:lpstr>Решение задачи №25</vt:lpstr>
      <vt:lpstr>Причины затруднений и рекомендации: </vt:lpstr>
      <vt:lpstr>Нужные формулы для решения задач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анализа достижения предметных результатов по итогам ОГЭ к выстраиванию траектории повышения качества обучения по физике</dc:title>
  <dc:creator>Кудашова Елена Владимировна</dc:creator>
  <cp:lastModifiedBy>Кудашова Елена Владимировна</cp:lastModifiedBy>
  <cp:revision>2190</cp:revision>
  <cp:lastPrinted>2025-02-20T09:08:21Z</cp:lastPrinted>
  <dcterms:created xsi:type="dcterms:W3CDTF">2025-02-03T06:02:34Z</dcterms:created>
  <dcterms:modified xsi:type="dcterms:W3CDTF">2025-02-20T10:38:10Z</dcterms:modified>
</cp:coreProperties>
</file>