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12" r:id="rId1"/>
  </p:sldMasterIdLst>
  <p:notesMasterIdLst>
    <p:notesMasterId r:id="rId18"/>
  </p:notesMasterIdLst>
  <p:sldIdLst>
    <p:sldId id="256" r:id="rId2"/>
    <p:sldId id="257" r:id="rId3"/>
    <p:sldId id="285" r:id="rId4"/>
    <p:sldId id="258" r:id="rId5"/>
    <p:sldId id="281" r:id="rId6"/>
    <p:sldId id="259" r:id="rId7"/>
    <p:sldId id="260" r:id="rId8"/>
    <p:sldId id="282" r:id="rId9"/>
    <p:sldId id="276" r:id="rId10"/>
    <p:sldId id="261" r:id="rId11"/>
    <p:sldId id="264" r:id="rId12"/>
    <p:sldId id="279" r:id="rId13"/>
    <p:sldId id="283" r:id="rId14"/>
    <p:sldId id="286" r:id="rId15"/>
    <p:sldId id="284" r:id="rId16"/>
    <p:sldId id="26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66FFFF"/>
    <a:srgbClr val="15A3D5"/>
    <a:srgbClr val="66CCFF"/>
    <a:srgbClr val="CCFFCC"/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89054" autoAdjust="0"/>
  </p:normalViewPr>
  <p:slideViewPr>
    <p:cSldViewPr snapToGrid="0">
      <p:cViewPr varScale="1">
        <p:scale>
          <a:sx n="72" d="100"/>
          <a:sy n="72" d="100"/>
        </p:scale>
        <p:origin x="65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8FA0A-D5A9-49DC-848A-1E9B5FD67CA7}" type="datetimeFigureOut">
              <a:rPr lang="ru-RU" smtClean="0"/>
              <a:pPr/>
              <a:t>25.08.2025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335762-1A54-4132-8D4B-FD1433E053B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1210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335762-1A54-4132-8D4B-FD1433E053B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130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339C3-B7DE-4024-AA7F-27526A073968}" type="datetimeFigureOut">
              <a:rPr lang="ru-RU" smtClean="0"/>
              <a:pPr/>
              <a:t>25.08.2025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EAAD-FA9D-4FFD-9BB5-1F046051CE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8332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339C3-B7DE-4024-AA7F-27526A073968}" type="datetimeFigureOut">
              <a:rPr lang="ru-RU" smtClean="0"/>
              <a:pPr/>
              <a:t>25.08.2025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EAAD-FA9D-4FFD-9BB5-1F046051CE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2125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339C3-B7DE-4024-AA7F-27526A073968}" type="datetimeFigureOut">
              <a:rPr lang="ru-RU" smtClean="0"/>
              <a:pPr/>
              <a:t>25.08.2025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EAAD-FA9D-4FFD-9BB5-1F046051CE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33606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339C3-B7DE-4024-AA7F-27526A073968}" type="datetimeFigureOut">
              <a:rPr lang="ru-RU" smtClean="0"/>
              <a:pPr/>
              <a:t>25.08.2025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EAAD-FA9D-4FFD-9BB5-1F046051CE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55280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339C3-B7DE-4024-AA7F-27526A073968}" type="datetimeFigureOut">
              <a:rPr lang="ru-RU" smtClean="0"/>
              <a:pPr/>
              <a:t>25.08.2025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EAAD-FA9D-4FFD-9BB5-1F046051CE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52123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339C3-B7DE-4024-AA7F-27526A073968}" type="datetimeFigureOut">
              <a:rPr lang="ru-RU" smtClean="0"/>
              <a:pPr/>
              <a:t>25.08.2025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EAAD-FA9D-4FFD-9BB5-1F046051CE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7093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339C3-B7DE-4024-AA7F-27526A073968}" type="datetimeFigureOut">
              <a:rPr lang="ru-RU" smtClean="0"/>
              <a:pPr/>
              <a:t>25.08.2025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EAAD-FA9D-4FFD-9BB5-1F046051CE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006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339C3-B7DE-4024-AA7F-27526A073968}" type="datetimeFigureOut">
              <a:rPr lang="ru-RU" smtClean="0"/>
              <a:pPr/>
              <a:t>25.08.2025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EAAD-FA9D-4FFD-9BB5-1F046051CE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8444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339C3-B7DE-4024-AA7F-27526A073968}" type="datetimeFigureOut">
              <a:rPr lang="ru-RU" smtClean="0"/>
              <a:pPr/>
              <a:t>25.08.2025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EAAD-FA9D-4FFD-9BB5-1F046051CE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037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339C3-B7DE-4024-AA7F-27526A073968}" type="datetimeFigureOut">
              <a:rPr lang="ru-RU" smtClean="0"/>
              <a:pPr/>
              <a:t>25.08.2025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EAAD-FA9D-4FFD-9BB5-1F046051CE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470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339C3-B7DE-4024-AA7F-27526A073968}" type="datetimeFigureOut">
              <a:rPr lang="ru-RU" smtClean="0"/>
              <a:pPr/>
              <a:t>25.08.2025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EAAD-FA9D-4FFD-9BB5-1F046051CE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655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339C3-B7DE-4024-AA7F-27526A073968}" type="datetimeFigureOut">
              <a:rPr lang="ru-RU" smtClean="0"/>
              <a:pPr/>
              <a:t>25.08.2025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EAAD-FA9D-4FFD-9BB5-1F046051CE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30603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339C3-B7DE-4024-AA7F-27526A073968}" type="datetimeFigureOut">
              <a:rPr lang="ru-RU" smtClean="0"/>
              <a:pPr/>
              <a:t>25.08.2025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EAAD-FA9D-4FFD-9BB5-1F046051CE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7425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339C3-B7DE-4024-AA7F-27526A073968}" type="datetimeFigureOut">
              <a:rPr lang="ru-RU" smtClean="0"/>
              <a:pPr/>
              <a:t>25.08.2025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EAAD-FA9D-4FFD-9BB5-1F046051CE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8368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339C3-B7DE-4024-AA7F-27526A073968}" type="datetimeFigureOut">
              <a:rPr lang="ru-RU" smtClean="0"/>
              <a:pPr/>
              <a:t>25.08.2025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EAAD-FA9D-4FFD-9BB5-1F046051CE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5420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CEAAD-FA9D-4FFD-9BB5-1F046051CE6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339C3-B7DE-4024-AA7F-27526A073968}" type="datetimeFigureOut">
              <a:rPr lang="ru-RU" smtClean="0"/>
              <a:pPr/>
              <a:t>25.08.2025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387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339C3-B7DE-4024-AA7F-27526A073968}" type="datetimeFigureOut">
              <a:rPr lang="ru-RU" smtClean="0"/>
              <a:pPr/>
              <a:t>25.08.2025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46CEAAD-FA9D-4FFD-9BB5-1F046051CE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3360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6" r:id="rId14"/>
    <p:sldLayoutId id="2147483727" r:id="rId15"/>
    <p:sldLayoutId id="214748372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0E5BADC4-051E-819E-ADB2-D203287B7FC3}"/>
              </a:ext>
            </a:extLst>
          </p:cNvPr>
          <p:cNvSpPr txBox="1"/>
          <p:nvPr/>
        </p:nvSpPr>
        <p:spPr>
          <a:xfrm flipH="1">
            <a:off x="4850296" y="5282165"/>
            <a:ext cx="7023652" cy="8372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onotype Corsiva" panose="03010101010201010101" pitchFamily="66" charset="0"/>
              </a:rPr>
              <a:t>Материал подготовили</a:t>
            </a:r>
            <a:r>
              <a:rPr lang="ru-RU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Monotype Corsiva" panose="03010101010201010101" pitchFamily="66" charset="0"/>
              </a:rPr>
              <a:t> педагоги - наставники: </a:t>
            </a:r>
            <a:r>
              <a:rPr lang="ru-RU" sz="2000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Monotype Corsiva" panose="03010101010201010101" pitchFamily="66" charset="0"/>
              </a:rPr>
              <a:t>Батраева</a:t>
            </a:r>
            <a:r>
              <a:rPr lang="ru-RU" sz="2000" kern="100" dirty="0">
                <a:solidFill>
                  <a:srgbClr val="000000"/>
                </a:solidFill>
                <a:latin typeface="Times New Roman" panose="02020603050405020304" pitchFamily="18" charset="0"/>
                <a:ea typeface="Monotype Corsiva" panose="03010101010201010101" pitchFamily="66" charset="0"/>
              </a:rPr>
              <a:t> И.А.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                                                  Горбенко Н.А.</a:t>
            </a:r>
            <a:endParaRPr lang="ru-RU" sz="11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898" y="132522"/>
            <a:ext cx="11215493" cy="1802295"/>
          </a:xfrm>
        </p:spPr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br>
              <a:rPr lang="ru-RU" sz="3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ru-RU" sz="3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ru-RU" sz="3200" kern="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kumimoji="0" lang="ru-RU" sz="2700" b="1" i="0" u="none" strike="noStrike" kern="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муниципальное бюджетное дошкольное образовательное учреждение</a:t>
            </a:r>
            <a:br>
              <a:rPr kumimoji="0" lang="ru-RU" sz="2700" b="0" i="0" u="none" strike="noStrike" kern="1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j-cs"/>
              </a:rPr>
            </a:br>
            <a:r>
              <a:rPr kumimoji="0" lang="ru-RU" sz="2700" b="1" i="0" u="none" strike="noStrike" kern="0" cap="none" spc="-4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j-cs"/>
              </a:rPr>
              <a:t>детский сад № 43 «Гнёздышко» городского округа Тольятти</a:t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endParaRPr lang="ru-RU" sz="4800" b="1" i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rot="10800000" flipV="1">
            <a:off x="1775791" y="2186609"/>
            <a:ext cx="7752522" cy="2875721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36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Презентация методического пособия</a:t>
            </a:r>
            <a:endParaRPr lang="ru-RU" sz="14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3600" b="1" kern="1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Самые маленькие «ПЕРВЫЕ»</a:t>
            </a:r>
            <a:endParaRPr lang="ru-RU" sz="1400" kern="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algn="ctr"/>
            <a:endParaRPr lang="ru-RU" sz="36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749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7292" y="139148"/>
            <a:ext cx="7176978" cy="483704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20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Еженедельная практика «Разговоры о важном»</a:t>
            </a:r>
            <a:br>
              <a:rPr lang="ru-RU" sz="2000" b="1" kern="100" dirty="0">
                <a:solidFill>
                  <a:schemeClr val="accent2">
                    <a:lumMod val="5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86A16C4-E968-E9A9-911F-45242225E6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20" y="569690"/>
            <a:ext cx="3289202" cy="357271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0D88B67-31AC-F94B-46DD-DCF21E7BFD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075" y="1600060"/>
            <a:ext cx="4143374" cy="5084689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BB1AE22-0A16-1B78-770E-E88D02155A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211" y="569690"/>
            <a:ext cx="3939050" cy="4420424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112037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8295" y="304801"/>
            <a:ext cx="11436627" cy="1855303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</a:pPr>
            <a:br>
              <a:rPr lang="ru-RU" sz="20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9011960C-339D-C434-8FC4-868671CADA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4172451"/>
              </p:ext>
            </p:extLst>
          </p:nvPr>
        </p:nvGraphicFramePr>
        <p:xfrm>
          <a:off x="12708836" y="6122503"/>
          <a:ext cx="351624" cy="484125"/>
        </p:xfrm>
        <a:graphic>
          <a:graphicData uri="http://schemas.openxmlformats.org/drawingml/2006/table">
            <a:tbl>
              <a:tblPr firstRow="1" firstCol="1" bandRow="1"/>
              <a:tblGrid>
                <a:gridCol w="117208">
                  <a:extLst>
                    <a:ext uri="{9D8B030D-6E8A-4147-A177-3AD203B41FA5}">
                      <a16:colId xmlns:a16="http://schemas.microsoft.com/office/drawing/2014/main" val="3882303110"/>
                    </a:ext>
                  </a:extLst>
                </a:gridCol>
                <a:gridCol w="117208">
                  <a:extLst>
                    <a:ext uri="{9D8B030D-6E8A-4147-A177-3AD203B41FA5}">
                      <a16:colId xmlns:a16="http://schemas.microsoft.com/office/drawing/2014/main" val="112196030"/>
                    </a:ext>
                  </a:extLst>
                </a:gridCol>
                <a:gridCol w="117208">
                  <a:extLst>
                    <a:ext uri="{9D8B030D-6E8A-4147-A177-3AD203B41FA5}">
                      <a16:colId xmlns:a16="http://schemas.microsoft.com/office/drawing/2014/main" val="890601383"/>
                    </a:ext>
                  </a:extLst>
                </a:gridCol>
              </a:tblGrid>
              <a:tr h="4841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4" marR="45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4" marR="45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endParaRPr lang="ru-RU" sz="14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4" marR="45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90961717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10A99AA-FBF7-AB2D-5586-75461453271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939" y="304801"/>
            <a:ext cx="4717774" cy="6248398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050" y="304802"/>
            <a:ext cx="5045905" cy="6248398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490009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CC5E5F-68E9-4455-AAD1-4823B6B4F5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0"/>
            <a:ext cx="12191999" cy="6858000"/>
          </a:xfrm>
        </p:spPr>
        <p:txBody>
          <a:bodyPr>
            <a:normAutofit/>
          </a:bodyPr>
          <a:lstStyle/>
          <a:p>
            <a:endParaRPr lang="ru-RU" sz="4800" b="1" i="1" dirty="0">
              <a:solidFill>
                <a:srgbClr val="FF0000"/>
              </a:solidFill>
            </a:endParaRPr>
          </a:p>
        </p:txBody>
      </p:sp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BC991FA7-E5BF-ED42-2140-87DFE33F05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28264"/>
              </p:ext>
            </p:extLst>
          </p:nvPr>
        </p:nvGraphicFramePr>
        <p:xfrm>
          <a:off x="596348" y="159026"/>
          <a:ext cx="11436626" cy="6365215"/>
        </p:xfrm>
        <a:graphic>
          <a:graphicData uri="http://schemas.openxmlformats.org/drawingml/2006/table">
            <a:tbl>
              <a:tblPr firstRow="1" firstCol="1" bandRow="1"/>
              <a:tblGrid>
                <a:gridCol w="3282800">
                  <a:extLst>
                    <a:ext uri="{9D8B030D-6E8A-4147-A177-3AD203B41FA5}">
                      <a16:colId xmlns:a16="http://schemas.microsoft.com/office/drawing/2014/main" val="1232131499"/>
                    </a:ext>
                  </a:extLst>
                </a:gridCol>
                <a:gridCol w="3397828">
                  <a:extLst>
                    <a:ext uri="{9D8B030D-6E8A-4147-A177-3AD203B41FA5}">
                      <a16:colId xmlns:a16="http://schemas.microsoft.com/office/drawing/2014/main" val="1545955622"/>
                    </a:ext>
                  </a:extLst>
                </a:gridCol>
                <a:gridCol w="4755998">
                  <a:extLst>
                    <a:ext uri="{9D8B030D-6E8A-4147-A177-3AD203B41FA5}">
                      <a16:colId xmlns:a16="http://schemas.microsoft.com/office/drawing/2014/main" val="1095919249"/>
                    </a:ext>
                  </a:extLst>
                </a:gridCol>
              </a:tblGrid>
              <a:tr h="27311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b="1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Направление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4" marR="45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b="1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Макротема</a:t>
                      </a:r>
                      <a:endParaRPr lang="ru-RU" sz="16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4" marR="45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b="1" kern="1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Микротема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4" marR="45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33375335"/>
                  </a:ext>
                </a:extLst>
              </a:tr>
              <a:tr h="974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Движение Первых.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Родные и Любимые</a:t>
                      </a:r>
                    </a:p>
                  </a:txBody>
                  <a:tcPr marL="45904" marR="45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«Моя семья- мое богатство»</a:t>
                      </a:r>
                    </a:p>
                  </a:txBody>
                  <a:tcPr marL="45904" marR="45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«Наша дружная семья»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«Традиции нашей семьи»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«Друг семьи- спорт»</a:t>
                      </a:r>
                    </a:p>
                  </a:txBody>
                  <a:tcPr marL="45904" marR="45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2143910"/>
                  </a:ext>
                </a:extLst>
              </a:tr>
              <a:tr h="974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Движение Первых.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Спорт и ЗОЖ</a:t>
                      </a:r>
                      <a:br>
                        <a:rPr lang="ru-RU" sz="1600" kern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4" marR="45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«Сегодня в моде ЗОЖ»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904" marR="45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«Мое здоровье в моих руках»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«Здорово быть здоровым»</a:t>
                      </a:r>
                    </a:p>
                  </a:txBody>
                  <a:tcPr marL="45904" marR="45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13913559"/>
                  </a:ext>
                </a:extLst>
              </a:tr>
              <a:tr h="974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Движение Первых.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Добро</a:t>
                      </a:r>
                    </a:p>
                  </a:txBody>
                  <a:tcPr marL="45904" marR="45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«Твори добро на радость людям»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904" marR="45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«Жизнь дана на добрые дела»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«Языком не спеши, а делами не смеши»</a:t>
                      </a:r>
                    </a:p>
                  </a:txBody>
                  <a:tcPr marL="45904" marR="45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4923004"/>
                  </a:ext>
                </a:extLst>
              </a:tr>
              <a:tr h="5952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Движение Первых.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Экология</a:t>
                      </a:r>
                    </a:p>
                  </a:txBody>
                  <a:tcPr marL="45904" marR="45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«Экология в жизни дошкольника»</a:t>
                      </a:r>
                    </a:p>
                  </a:txBody>
                  <a:tcPr marL="45904" marR="45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«Битва за экологию»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«Экологический патруль»</a:t>
                      </a:r>
                    </a:p>
                  </a:txBody>
                  <a:tcPr marL="45904" marR="45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4605721"/>
                  </a:ext>
                </a:extLst>
              </a:tr>
              <a:tr h="825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Движение Первых.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Творчество</a:t>
                      </a:r>
                    </a:p>
                  </a:txBody>
                  <a:tcPr marL="45904" marR="45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«Творчество и радость всегда рядом»</a:t>
                      </a:r>
                    </a:p>
                  </a:txBody>
                  <a:tcPr marL="45904" marR="45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«Радуга творчества»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«Искорки искусства»</a:t>
                      </a:r>
                    </a:p>
                  </a:txBody>
                  <a:tcPr marL="45904" marR="45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99131450"/>
                  </a:ext>
                </a:extLst>
              </a:tr>
              <a:tr h="5952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Движение Первых.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Патриоты</a:t>
                      </a:r>
                    </a:p>
                  </a:txBody>
                  <a:tcPr marL="45904" marR="45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«Патриотом буду я, это здорово друзья»</a:t>
                      </a:r>
                    </a:p>
                  </a:txBody>
                  <a:tcPr marL="45904" marR="45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«Своими делами славь Отечество»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«Эхо военных лет»</a:t>
                      </a:r>
                    </a:p>
                  </a:txBody>
                  <a:tcPr marL="45904" marR="45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973801"/>
                  </a:ext>
                </a:extLst>
              </a:tr>
              <a:tr h="82592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Движение Первых. Профессия</a:t>
                      </a:r>
                    </a:p>
                  </a:txBody>
                  <a:tcPr marL="45904" marR="45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«Все профессии нужны, все профессии важны»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45904" marR="45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" В царстве профессий".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ru-RU" sz="1600" kern="1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"Цени любой труд."</a:t>
                      </a:r>
                      <a:endParaRPr lang="ru-RU" sz="16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904" marR="459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1857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44233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984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233" y="220142"/>
            <a:ext cx="9165265" cy="6556388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138224"/>
            <a:ext cx="10274201" cy="616688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КОНСПЕКТ ОБРАЗОВАТЕЛЬНОЙ ДЕЯТЕЛЬНОСТИ</a:t>
            </a:r>
            <a:br>
              <a:rPr lang="ru-RU" sz="2400" dirty="0">
                <a:solidFill>
                  <a:schemeClr val="accent2">
                    <a:lumMod val="50000"/>
                  </a:schemeClr>
                </a:solidFill>
              </a:rPr>
            </a:b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726" y="606931"/>
            <a:ext cx="9923176" cy="6123478"/>
          </a:xfrm>
          <a:prstGeom prst="rect">
            <a:avLst/>
          </a:prstGeom>
          <a:ln w="381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3623167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09B12FD-DB6B-F006-B202-DF3F1926C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522" y="0"/>
            <a:ext cx="10032539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078" y="304800"/>
            <a:ext cx="11290851" cy="2425148"/>
          </a:xfrm>
        </p:spPr>
        <p:txBody>
          <a:bodyPr>
            <a:normAutofit fontScale="90000"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tabLst>
                <a:tab pos="180340" algn="l"/>
                <a:tab pos="270510" algn="l"/>
                <a:tab pos="1844040" algn="l"/>
              </a:tabLst>
            </a:pPr>
            <a:br>
              <a:rPr lang="ru-RU" sz="20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20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8000" b="1" kern="10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br>
              <a:rPr lang="ru-RU" sz="8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8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467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783" y="43935"/>
            <a:ext cx="10654745" cy="1042743"/>
          </a:xfrm>
        </p:spPr>
        <p:txBody>
          <a:bodyPr>
            <a:no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  <a:defRPr/>
            </a:pPr>
            <a:br>
              <a:rPr kumimoji="0" lang="ru-RU" alt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5" name="Рисунок 1">
            <a:extLst>
              <a:ext uri="{FF2B5EF4-FFF2-40B4-BE49-F238E27FC236}">
                <a16:creationId xmlns:a16="http://schemas.microsoft.com/office/drawing/2014/main" id="{AAE6C31B-5B39-4C8B-7791-914B40319E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43" t="7671" r="18731" b="10035"/>
          <a:stretch>
            <a:fillRect/>
          </a:stretch>
        </p:blipFill>
        <p:spPr bwMode="auto">
          <a:xfrm>
            <a:off x="4199859" y="542259"/>
            <a:ext cx="3179135" cy="358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>
            <a:extLst>
              <a:ext uri="{FF2B5EF4-FFF2-40B4-BE49-F238E27FC236}">
                <a16:creationId xmlns:a16="http://schemas.microsoft.com/office/drawing/2014/main" id="{5D37D533-F174-F42C-75BF-B95C2577A96B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338471" y="4863755"/>
            <a:ext cx="7474225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BF7444-E8B9-CBCC-634E-7212486D3CE8}"/>
              </a:ext>
            </a:extLst>
          </p:cNvPr>
          <p:cNvSpPr txBox="1"/>
          <p:nvPr/>
        </p:nvSpPr>
        <p:spPr>
          <a:xfrm>
            <a:off x="397566" y="4412974"/>
            <a:ext cx="11223819" cy="17572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800"/>
              </a:spcAft>
              <a:buNone/>
            </a:pPr>
            <a:r>
              <a:rPr lang="ru-RU" sz="2400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Движение Первых – особое пространство для диалога детей, родителей, педагогов и наставников. Здесь каждый имеет возможность реализовать свои идеи и мечты. Мероприятия Движения раскрывают потенциал каждого участника, помогают становиться каждый день лучшей версией себя. Если ты есть – будь Первым.</a:t>
            </a:r>
          </a:p>
        </p:txBody>
      </p:sp>
    </p:spTree>
    <p:extLst>
      <p:ext uri="{BB962C8B-B14F-4D97-AF65-F5344CB8AC3E}">
        <p14:creationId xmlns:p14="http://schemas.microsoft.com/office/powerpoint/2010/main" val="36962564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46027" y="202020"/>
            <a:ext cx="8474149" cy="114831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Знакомство педагогов с </a:t>
            </a:r>
            <a:b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kern="1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 </a:t>
            </a:r>
            <a:r>
              <a:rPr lang="ru-RU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Движением Первых</a:t>
            </a:r>
            <a:r>
              <a:rPr lang="ru-RU" b="1" kern="1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»</a:t>
            </a:r>
            <a:endParaRPr lang="ru-RU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3983" y="1350336"/>
            <a:ext cx="7878724" cy="5149348"/>
          </a:xfrm>
          <a:prstGeom prst="rect">
            <a:avLst/>
          </a:prstGeom>
          <a:ln w="57150">
            <a:solidFill>
              <a:schemeClr val="accent2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478" y="140676"/>
            <a:ext cx="8641762" cy="675249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b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>
              <a:solidFill>
                <a:srgbClr val="002060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40033D5-3364-EFD9-D611-D8AB91882289}"/>
              </a:ext>
            </a:extLst>
          </p:cNvPr>
          <p:cNvSpPr txBox="1"/>
          <p:nvPr/>
        </p:nvSpPr>
        <p:spPr>
          <a:xfrm>
            <a:off x="1166191" y="140676"/>
            <a:ext cx="7987748" cy="410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b="1" kern="1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 наставники познакомили родителей с Движением Первых</a:t>
            </a:r>
            <a:endParaRPr lang="ru-RU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602AA56-3570-533D-003B-7CD358A3F3D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263" y="927652"/>
            <a:ext cx="3656455" cy="5570933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1E582EF-914E-CD71-03E1-3233AF3710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612" y="879135"/>
            <a:ext cx="3817379" cy="5619449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1764750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5B105D-748A-46C2-A132-10B7F7D5F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2209" y="150738"/>
            <a:ext cx="9322459" cy="1089991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2000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октябре 2024 года в нашем детском саду прошло торжественное мероприятие (вступление наших воспитанников в «Движение </a:t>
            </a:r>
            <a:r>
              <a:rPr lang="ru-RU" sz="2000" b="1" kern="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000" b="1" kern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ервых»)</a:t>
            </a:r>
            <a:br>
              <a:rPr lang="ru-RU" sz="20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3F0E47-AA52-A6D2-07C1-E63879FCB7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89" y="3735462"/>
            <a:ext cx="2333625" cy="297180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9826281-83E6-17AD-B72E-EE6DBE232E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988" y="1337391"/>
            <a:ext cx="2295525" cy="296227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FA5B832-709F-DED4-45C2-BE1A757D765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9178" y="1337390"/>
            <a:ext cx="2181225" cy="296227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072427-9FF0-3D29-7113-32F32FDE0E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371" y="4565770"/>
            <a:ext cx="3133356" cy="203901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5B09FD2B-26CF-F3C7-77F7-52D65BAE9C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27" y="1337391"/>
            <a:ext cx="2010792" cy="2852542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F4C14C25-2348-D2AA-688E-2CAC28046C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38" y="1337392"/>
            <a:ext cx="3193774" cy="2188271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>
            <a:extLst>
              <a:ext uri="{FF2B5EF4-FFF2-40B4-BE49-F238E27FC236}">
                <a16:creationId xmlns:a16="http://schemas.microsoft.com/office/drawing/2014/main" id="{EBE4937A-ABCB-599F-6FFF-1E818199C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019" y="4471523"/>
            <a:ext cx="3373815" cy="2227506"/>
          </a:xfrm>
          <a:prstGeom prst="rect">
            <a:avLst/>
          </a:prstGeom>
          <a:noFill/>
          <a:ln w="381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1474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128" y="185530"/>
            <a:ext cx="11481275" cy="980661"/>
          </a:xfrm>
        </p:spPr>
        <p:txBody>
          <a:bodyPr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0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Всего в «Движении </a:t>
            </a:r>
            <a:r>
              <a:rPr lang="ru-RU" sz="2000" b="1" kern="100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</a:t>
            </a:r>
            <a:r>
              <a:rPr lang="ru-RU" sz="20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ервых» двенадцать направлений, в нашей работе с детьми в приоритете семь направлений, которые ближе всего нам по духу, и которые более интересны для детей. </a:t>
            </a:r>
            <a:br>
              <a:rPr lang="ru-RU" sz="2000" b="1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ru-RU" sz="4800" i="1" dirty="0">
                <a:solidFill>
                  <a:srgbClr val="FF0000"/>
                </a:solidFill>
                <a:latin typeface="Trebuchet MS" panose="020B0603020202020204" pitchFamily="34" charset="0"/>
                <a:ea typeface="Times New Roman" panose="02020603050405020304" pitchFamily="18" charset="0"/>
              </a:rPr>
            </a:br>
            <a:endParaRPr lang="ru-RU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id="{DD304C67-1957-DFEE-AD0C-1F1490304490}"/>
              </a:ext>
            </a:extLst>
          </p:cNvPr>
          <p:cNvSpPr/>
          <p:nvPr/>
        </p:nvSpPr>
        <p:spPr>
          <a:xfrm>
            <a:off x="293410" y="1551952"/>
            <a:ext cx="2830387" cy="1721333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endParaRPr lang="ru-RU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Picture background">
            <a:extLst>
              <a:ext uri="{FF2B5EF4-FFF2-40B4-BE49-F238E27FC236}">
                <a16:creationId xmlns:a16="http://schemas.microsoft.com/office/drawing/2014/main" id="{56C80AF4-C83F-7F00-B4B0-2EC2D68FB1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332" y="1771344"/>
            <a:ext cx="2073773" cy="12236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Овал 5">
            <a:extLst>
              <a:ext uri="{FF2B5EF4-FFF2-40B4-BE49-F238E27FC236}">
                <a16:creationId xmlns:a16="http://schemas.microsoft.com/office/drawing/2014/main" id="{FC1393FA-EE66-01AF-2E30-1EC982903726}"/>
              </a:ext>
            </a:extLst>
          </p:cNvPr>
          <p:cNvSpPr/>
          <p:nvPr/>
        </p:nvSpPr>
        <p:spPr>
          <a:xfrm>
            <a:off x="3282604" y="1551953"/>
            <a:ext cx="2813396" cy="1721332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endParaRPr lang="ru-RU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Picture background">
            <a:extLst>
              <a:ext uri="{FF2B5EF4-FFF2-40B4-BE49-F238E27FC236}">
                <a16:creationId xmlns:a16="http://schemas.microsoft.com/office/drawing/2014/main" id="{FFF183EA-A86E-BA7A-3B48-B7C2FBD26CE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786" y="1771345"/>
            <a:ext cx="1878884" cy="122364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24EAFCCF-C963-7FB1-12AD-04BF2D6475F3}"/>
              </a:ext>
            </a:extLst>
          </p:cNvPr>
          <p:cNvSpPr/>
          <p:nvPr/>
        </p:nvSpPr>
        <p:spPr>
          <a:xfrm>
            <a:off x="6289188" y="1551952"/>
            <a:ext cx="3036615" cy="1721333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None/>
            </a:pPr>
            <a:endParaRPr lang="ru-RU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000"/>
              </a:spcAft>
              <a:buNone/>
            </a:pPr>
            <a:r>
              <a:rPr lang="ru-RU" sz="900" i="1" kern="100" dirty="0">
                <a:solidFill>
                  <a:srgbClr val="44546A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Рисунок 2Спорт и ЗОЖ</a:t>
            </a:r>
          </a:p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12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pic>
        <p:nvPicPr>
          <p:cNvPr id="9" name="Рисунок 8" descr="Picture background">
            <a:extLst>
              <a:ext uri="{FF2B5EF4-FFF2-40B4-BE49-F238E27FC236}">
                <a16:creationId xmlns:a16="http://schemas.microsoft.com/office/drawing/2014/main" id="{A3A7B92C-0347-3D4B-B612-3D0FFBE0E4F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942" y="1771345"/>
            <a:ext cx="2284319" cy="122364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Овал 9">
            <a:extLst>
              <a:ext uri="{FF2B5EF4-FFF2-40B4-BE49-F238E27FC236}">
                <a16:creationId xmlns:a16="http://schemas.microsoft.com/office/drawing/2014/main" id="{6D0A0EA5-2702-E039-AEC7-B4D3F12389A8}"/>
              </a:ext>
            </a:extLst>
          </p:cNvPr>
          <p:cNvSpPr/>
          <p:nvPr/>
        </p:nvSpPr>
        <p:spPr>
          <a:xfrm>
            <a:off x="293410" y="3779304"/>
            <a:ext cx="2989193" cy="1962276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endParaRPr lang="ru-RU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 descr="Picture background">
            <a:extLst>
              <a:ext uri="{FF2B5EF4-FFF2-40B4-BE49-F238E27FC236}">
                <a16:creationId xmlns:a16="http://schemas.microsoft.com/office/drawing/2014/main" id="{48E73056-BB18-014D-D154-1CEF0BBB24F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26" y="4187894"/>
            <a:ext cx="2064759" cy="114555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Овал 11">
            <a:extLst>
              <a:ext uri="{FF2B5EF4-FFF2-40B4-BE49-F238E27FC236}">
                <a16:creationId xmlns:a16="http://schemas.microsoft.com/office/drawing/2014/main" id="{43AA224D-B7E5-21A5-EC34-FF844EBB70F7}"/>
              </a:ext>
            </a:extLst>
          </p:cNvPr>
          <p:cNvSpPr/>
          <p:nvPr/>
        </p:nvSpPr>
        <p:spPr>
          <a:xfrm>
            <a:off x="3461302" y="3826217"/>
            <a:ext cx="2858118" cy="1915363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endParaRPr lang="ru-RU" sz="12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 descr="Picture background">
            <a:extLst>
              <a:ext uri="{FF2B5EF4-FFF2-40B4-BE49-F238E27FC236}">
                <a16:creationId xmlns:a16="http://schemas.microsoft.com/office/drawing/2014/main" id="{FDD64514-56F1-BF71-F76B-CAFCAE6C463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2157" y="4187894"/>
            <a:ext cx="1925970" cy="1071768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Овал 13">
            <a:extLst>
              <a:ext uri="{FF2B5EF4-FFF2-40B4-BE49-F238E27FC236}">
                <a16:creationId xmlns:a16="http://schemas.microsoft.com/office/drawing/2014/main" id="{9E69E423-DB1F-F8EE-949B-978B3489DA93}"/>
              </a:ext>
            </a:extLst>
          </p:cNvPr>
          <p:cNvSpPr/>
          <p:nvPr/>
        </p:nvSpPr>
        <p:spPr>
          <a:xfrm>
            <a:off x="6468982" y="3826217"/>
            <a:ext cx="2989193" cy="1915363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endParaRPr lang="ru-RU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Picture background">
            <a:extLst>
              <a:ext uri="{FF2B5EF4-FFF2-40B4-BE49-F238E27FC236}">
                <a16:creationId xmlns:a16="http://schemas.microsoft.com/office/drawing/2014/main" id="{79245A66-D86E-847A-FE0C-AEE06E0972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081" y="4172111"/>
            <a:ext cx="1948070" cy="108755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Овал 15">
            <a:extLst>
              <a:ext uri="{FF2B5EF4-FFF2-40B4-BE49-F238E27FC236}">
                <a16:creationId xmlns:a16="http://schemas.microsoft.com/office/drawing/2014/main" id="{A7F19979-C087-D477-7DAB-61C7331B3BBE}"/>
              </a:ext>
            </a:extLst>
          </p:cNvPr>
          <p:cNvSpPr/>
          <p:nvPr/>
        </p:nvSpPr>
        <p:spPr>
          <a:xfrm>
            <a:off x="9666011" y="2344599"/>
            <a:ext cx="1969398" cy="2869411"/>
          </a:xfrm>
          <a:prstGeom prst="ellipse">
            <a:avLst/>
          </a:prstGeom>
          <a:solidFill>
            <a:sysClr val="window" lastClr="FFFFFF"/>
          </a:solidFill>
          <a:ln w="12700" cap="flat" cmpd="sng" algn="ctr">
            <a:solidFill>
              <a:srgbClr val="70AD47"/>
            </a:solidFill>
            <a:prstDash val="solid"/>
            <a:miter lim="800000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endParaRPr lang="ru-RU" sz="1200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 descr="Picture background">
            <a:extLst>
              <a:ext uri="{FF2B5EF4-FFF2-40B4-BE49-F238E27FC236}">
                <a16:creationId xmlns:a16="http://schemas.microsoft.com/office/drawing/2014/main" id="{A3E8145F-49EE-B144-DB1D-F37D7ABBFB3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2077" y="2748790"/>
            <a:ext cx="1398532" cy="187621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Блок-схема: альтернативный процесс 2"/>
          <p:cNvSpPr/>
          <p:nvPr/>
        </p:nvSpPr>
        <p:spPr>
          <a:xfrm>
            <a:off x="914401" y="3074251"/>
            <a:ext cx="1733106" cy="306324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Экология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726787" y="3074251"/>
            <a:ext cx="2201340" cy="6126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Родные и любимые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985591" y="3074251"/>
            <a:ext cx="1892387" cy="4770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Спорт и ЗОЖ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55625" y="5613992"/>
            <a:ext cx="2064759" cy="616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Патриоты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002157" y="5613992"/>
            <a:ext cx="1925970" cy="616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Профессии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6985591" y="5613992"/>
            <a:ext cx="1892387" cy="6166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Творчество</a:t>
            </a: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9932077" y="5071730"/>
            <a:ext cx="1613666" cy="5422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Добро</a:t>
            </a:r>
          </a:p>
        </p:txBody>
      </p:sp>
    </p:spTree>
    <p:extLst>
      <p:ext uri="{BB962C8B-B14F-4D97-AF65-F5344CB8AC3E}">
        <p14:creationId xmlns:p14="http://schemas.microsoft.com/office/powerpoint/2010/main" val="2108913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278" y="131929"/>
            <a:ext cx="8596668" cy="430375"/>
          </a:xfrm>
        </p:spPr>
        <p:txBody>
          <a:bodyPr>
            <a:no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</a:pPr>
            <a:r>
              <a:rPr lang="ru-RU" sz="20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нашем детском саду был открыт и оборудован «Центр Движения Первых»</a:t>
            </a:r>
            <a:br>
              <a:rPr lang="ru-RU" sz="2000" kern="1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1D7DEE0-EC07-EC76-6BF3-97FB6DD2B8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64" y="698353"/>
            <a:ext cx="4385307" cy="3022546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13FB6CB-A9C8-D937-2993-928A2AFBBD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783" y="3974033"/>
            <a:ext cx="4346688" cy="269557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EC1FF74-7204-C314-83AD-CA28EBA06B1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8259" y="3974033"/>
            <a:ext cx="4423357" cy="2812381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07D7A17-2ACA-DD1D-87CB-52AAC6055E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06"/>
          <a:stretch>
            <a:fillRect/>
          </a:stretch>
        </p:blipFill>
        <p:spPr bwMode="auto">
          <a:xfrm>
            <a:off x="6767708" y="592981"/>
            <a:ext cx="3544458" cy="3233290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3653975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2CC2C69-AE4A-7416-0CBB-E52F8E14CE4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254" y="1105769"/>
            <a:ext cx="8183429" cy="5323017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2098255" y="520995"/>
            <a:ext cx="8183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« Движения Первых »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D0AE01-7ECD-4AF9-BC7A-02A88B362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708" y="212036"/>
            <a:ext cx="11066584" cy="6467060"/>
          </a:xfrm>
        </p:spPr>
        <p:txBody>
          <a:bodyPr>
            <a:noAutofit/>
          </a:bodyPr>
          <a:lstStyle/>
          <a:p>
            <a:pPr algn="ctr"/>
            <a:endParaRPr lang="ru-RU" sz="48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51DA58-D026-9E81-F847-140D8C1DCBA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639" y="3352802"/>
            <a:ext cx="4200525" cy="332629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6A7E752-4B12-4D02-024D-AA652C52A2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427" y="233605"/>
            <a:ext cx="4486275" cy="3326295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EC43B89-6DB0-251F-2072-D7E64EA3443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27" y="391855"/>
            <a:ext cx="5543550" cy="2839289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938C50B-5A48-7B18-93EB-5E19AC1EADC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5427" y="3805293"/>
            <a:ext cx="4486275" cy="2839288"/>
          </a:xfrm>
          <a:prstGeom prst="rect">
            <a:avLst/>
          </a:prstGeom>
          <a:noFill/>
          <a:ln w="3810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022012479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зож</Template>
  <TotalTime>427</TotalTime>
  <Words>401</Words>
  <Application>Microsoft Office PowerPoint</Application>
  <PresentationFormat>Широкоэкранный</PresentationFormat>
  <Paragraphs>75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Times New Roman</vt:lpstr>
      <vt:lpstr>Trebuchet MS</vt:lpstr>
      <vt:lpstr>Wingdings 3</vt:lpstr>
      <vt:lpstr>Грань</vt:lpstr>
      <vt:lpstr>    муниципальное бюджетное дошкольное образовательное учреждение детский сад № 43 «Гнёздышко» городского округа Тольятти   </vt:lpstr>
      <vt:lpstr> </vt:lpstr>
      <vt:lpstr>Знакомство педагогов с  « Движением Первых »</vt:lpstr>
      <vt:lpstr>  </vt:lpstr>
      <vt:lpstr>В октябре 2024 года в нашем детском саду прошло торжественное мероприятие (вступление наших воспитанников в «Движение Первых») </vt:lpstr>
      <vt:lpstr>Всего в «Движении Первых» двенадцать направлений, в нашей работе с детьми в приоритете семь направлений, которые ближе всего нам по духу, и которые более интересны для детей.   </vt:lpstr>
      <vt:lpstr>В нашем детском саду был открыт и оборудован «Центр Движения Первых» </vt:lpstr>
      <vt:lpstr>Презентация PowerPoint</vt:lpstr>
      <vt:lpstr>Презентация PowerPoint</vt:lpstr>
      <vt:lpstr>Еженедельная практика «Разговоры о важном» </vt:lpstr>
      <vt:lpstr> </vt:lpstr>
      <vt:lpstr>Презентация PowerPoint</vt:lpstr>
      <vt:lpstr>Презентация PowerPoint</vt:lpstr>
      <vt:lpstr>КОНСПЕКТ ОБРАЗОВАТЕЛЬНОЙ ДЕЯТЕЛЬНОСТИ </vt:lpstr>
      <vt:lpstr>Презентация PowerPoint</vt:lpstr>
      <vt:lpstr>  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   муниципальное бюджетное дошкольное образовательное учреждение детский сад № 43 «Гнёздышко» городского округа Тольятти   </dc:title>
  <dc:creator>Наташа Горбенко</dc:creator>
  <cp:lastModifiedBy>Наташа Горбенко</cp:lastModifiedBy>
  <cp:revision>26</cp:revision>
  <cp:lastPrinted>2021-02-01T15:04:22Z</cp:lastPrinted>
  <dcterms:created xsi:type="dcterms:W3CDTF">2025-08-23T18:34:31Z</dcterms:created>
  <dcterms:modified xsi:type="dcterms:W3CDTF">2025-08-25T20:11:45Z</dcterms:modified>
</cp:coreProperties>
</file>